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2" r:id="rId4"/>
    <p:sldId id="258" r:id="rId5"/>
    <p:sldId id="259" r:id="rId6"/>
    <p:sldId id="260" r:id="rId7"/>
    <p:sldId id="263" r:id="rId8"/>
    <p:sldId id="261" r:id="rId9"/>
    <p:sldId id="262" r:id="rId10"/>
    <p:sldId id="265" r:id="rId11"/>
    <p:sldId id="268" r:id="rId12"/>
    <p:sldId id="264" r:id="rId13"/>
    <p:sldId id="271" r:id="rId14"/>
    <p:sldId id="269" r:id="rId15"/>
    <p:sldId id="270" r:id="rId16"/>
    <p:sldId id="267" r:id="rId17"/>
    <p:sldId id="273" r:id="rId18"/>
    <p:sldId id="274" r:id="rId19"/>
    <p:sldId id="277" r:id="rId20"/>
    <p:sldId id="275" r:id="rId21"/>
    <p:sldId id="276" r:id="rId22"/>
    <p:sldId id="284" r:id="rId23"/>
    <p:sldId id="285" r:id="rId24"/>
    <p:sldId id="278" r:id="rId25"/>
    <p:sldId id="288" r:id="rId26"/>
    <p:sldId id="286" r:id="rId27"/>
    <p:sldId id="279" r:id="rId28"/>
    <p:sldId id="280" r:id="rId29"/>
    <p:sldId id="281" r:id="rId30"/>
    <p:sldId id="282" r:id="rId31"/>
    <p:sldId id="287" r:id="rId32"/>
    <p:sldId id="283"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540"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rcRect/>
          <a:stretch>
            <a:fillRect/>
          </a:stretch>
        </p:blipFill>
        <p:spPr bwMode="ltGray">
          <a:xfrm>
            <a:off x="2117" y="1"/>
            <a:ext cx="3929163" cy="1071483"/>
          </a:xfrm>
          <a:prstGeom prst="rect">
            <a:avLst/>
          </a:prstGeom>
          <a:noFill/>
          <a:ln w="9525">
            <a:noFill/>
            <a:miter lim="800000"/>
            <a:headEnd/>
            <a:tailEnd/>
          </a:ln>
        </p:spPr>
      </p:pic>
      <p:pic>
        <p:nvPicPr>
          <p:cNvPr id="4" name="Picture 11" descr="Mahindra Logo.png"/>
          <p:cNvPicPr>
            <a:picLocks noChangeAspect="1"/>
          </p:cNvPicPr>
          <p:nvPr/>
        </p:nvPicPr>
        <p:blipFill>
          <a:blip r:embed="rId3"/>
          <a:srcRect/>
          <a:stretch>
            <a:fillRect/>
          </a:stretch>
        </p:blipFill>
        <p:spPr bwMode="gray">
          <a:xfrm>
            <a:off x="9395012" y="467287"/>
            <a:ext cx="1960277" cy="406319"/>
          </a:xfrm>
          <a:prstGeom prst="rect">
            <a:avLst/>
          </a:prstGeom>
          <a:noFill/>
          <a:ln w="9525">
            <a:noFill/>
            <a:miter lim="800000"/>
            <a:headEnd/>
            <a:tailEnd/>
          </a:ln>
        </p:spPr>
      </p:pic>
    </p:spTree>
    <p:extLst>
      <p:ext uri="{BB962C8B-B14F-4D97-AF65-F5344CB8AC3E}">
        <p14:creationId xmlns:p14="http://schemas.microsoft.com/office/powerpoint/2010/main" val="664065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641351"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6364818"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641351" y="4581525"/>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6364818" y="4581525"/>
            <a:ext cx="5209116"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641351"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6364818"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641351"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6364818"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32186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199"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8892117"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3251199"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8892117"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488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16262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28237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1" y="3370263"/>
            <a:ext cx="9006416" cy="1754326"/>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1000" b="1" dirty="0">
                <a:solidFill>
                  <a:schemeClr val="tx2"/>
                </a:solidFill>
                <a:latin typeface="Arial" pitchFamily="34" charset="0"/>
                <a:cs typeface="Arial" pitchFamily="34" charset="0"/>
              </a:rPr>
              <a:t>Disclaimer </a:t>
            </a:r>
          </a:p>
          <a:p>
            <a:pPr algn="just" fontAlgn="auto">
              <a:spcBef>
                <a:spcPts val="600"/>
              </a:spcBef>
              <a:spcAft>
                <a:spcPts val="0"/>
              </a:spcAft>
              <a:defRPr/>
            </a:pPr>
            <a:r>
              <a:rPr lang="en-US" sz="900" dirty="0">
                <a:solidFill>
                  <a:schemeClr val="tx2"/>
                </a:solidFill>
                <a:latin typeface="Arial" pitchFamily="34" charset="0"/>
                <a:cs typeface="Arial" pitchFamily="34" charset="0"/>
              </a:rPr>
              <a:t>Tech Mahindra Limited, herein referred to as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provide a wide array of presentations and reports, with the contributions of various professionals. These presentations and reports are for </a:t>
            </a:r>
            <a:r>
              <a:rPr lang="en-US" sz="900" dirty="0" smtClean="0">
                <a:solidFill>
                  <a:schemeClr val="tx2"/>
                </a:solidFill>
                <a:latin typeface="Arial" pitchFamily="34" charset="0"/>
                <a:cs typeface="Arial" pitchFamily="34" charset="0"/>
              </a:rPr>
              <a:t>information purposes </a:t>
            </a:r>
            <a:r>
              <a:rPr lang="en-US" sz="900" dirty="0">
                <a:solidFill>
                  <a:schemeClr val="tx2"/>
                </a:solidFill>
                <a:latin typeface="Arial" pitchFamily="34" charset="0"/>
                <a:cs typeface="Arial" pitchFamily="34" charset="0"/>
              </a:rPr>
              <a:t>and private circulation only and do not constitute an offer to buy or sell any </a:t>
            </a:r>
            <a:r>
              <a:rPr lang="en-US" sz="900" dirty="0" smtClean="0">
                <a:solidFill>
                  <a:schemeClr val="tx2"/>
                </a:solidFill>
                <a:latin typeface="Arial" pitchFamily="34" charset="0"/>
                <a:cs typeface="Arial" pitchFamily="34" charset="0"/>
              </a:rPr>
              <a:t>services</a:t>
            </a:r>
            <a:r>
              <a:rPr lang="en-US" sz="900" baseline="0" dirty="0" smtClean="0">
                <a:solidFill>
                  <a:schemeClr val="tx2"/>
                </a:solidFill>
                <a:latin typeface="Arial" pitchFamily="34" charset="0"/>
                <a:cs typeface="Arial" pitchFamily="34" charset="0"/>
              </a:rPr>
              <a:t> </a:t>
            </a:r>
            <a:r>
              <a:rPr lang="en-US" sz="900" dirty="0" smtClean="0">
                <a:solidFill>
                  <a:schemeClr val="tx2"/>
                </a:solidFill>
                <a:latin typeface="Arial" pitchFamily="34" charset="0"/>
                <a:cs typeface="Arial" pitchFamily="34" charset="0"/>
              </a:rPr>
              <a:t>mentioned </a:t>
            </a:r>
            <a:r>
              <a:rPr lang="en-US" sz="900" dirty="0">
                <a:solidFill>
                  <a:schemeClr val="tx2"/>
                </a:solidFill>
                <a:latin typeface="Arial" pitchFamily="34" charset="0"/>
                <a:cs typeface="Arial" pitchFamily="34" charset="0"/>
              </a:rPr>
              <a:t>therein. They do not purport to be a complete description of the </a:t>
            </a:r>
            <a:r>
              <a:rPr lang="en-US" sz="900" dirty="0" smtClean="0">
                <a:solidFill>
                  <a:schemeClr val="tx2"/>
                </a:solidFill>
                <a:latin typeface="Arial" pitchFamily="34" charset="0"/>
                <a:cs typeface="Arial" pitchFamily="34" charset="0"/>
              </a:rPr>
              <a:t>market </a:t>
            </a:r>
            <a:r>
              <a:rPr lang="en-US" sz="900" dirty="0">
                <a:solidFill>
                  <a:schemeClr val="tx2"/>
                </a:solidFill>
                <a:latin typeface="Arial" pitchFamily="34" charset="0"/>
                <a:cs typeface="Arial" pitchFamily="34" charset="0"/>
              </a:rPr>
              <a:t>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or its subsidiaries. Any unauthorized use, disclosure or public dissemination of information contained herein is prohibited. </a:t>
            </a:r>
            <a:r>
              <a:rPr lang="en-US" sz="900" dirty="0" smtClean="0">
                <a:solidFill>
                  <a:schemeClr val="tx2"/>
                </a:solidFill>
                <a:latin typeface="Arial" pitchFamily="34" charset="0"/>
                <a:cs typeface="Arial" pitchFamily="34" charset="0"/>
              </a:rPr>
              <a:t>Individual </a:t>
            </a:r>
            <a:r>
              <a:rPr lang="en-US" sz="900" dirty="0">
                <a:solidFill>
                  <a:schemeClr val="tx2"/>
                </a:solidFill>
                <a:latin typeface="Arial" pitchFamily="34" charset="0"/>
                <a:cs typeface="Arial" pitchFamily="34" charset="0"/>
              </a:rPr>
              <a:t>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Information contained in a presentation hosted or promoted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1" y="1527296"/>
            <a:ext cx="8973312"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74511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800"/>
          </a:p>
        </p:txBody>
      </p:sp>
      <p:pic>
        <p:nvPicPr>
          <p:cNvPr id="3" name="Picture 10" descr="Mahindra Logo.png"/>
          <p:cNvPicPr>
            <a:picLocks noChangeAspect="1"/>
          </p:cNvPicPr>
          <p:nvPr/>
        </p:nvPicPr>
        <p:blipFill>
          <a:blip r:embed="rId2"/>
          <a:srcRect/>
          <a:stretch>
            <a:fillRect/>
          </a:stretch>
        </p:blipFill>
        <p:spPr bwMode="gray">
          <a:xfrm>
            <a:off x="2622551" y="2717801"/>
            <a:ext cx="7198783" cy="1490663"/>
          </a:xfrm>
          <a:prstGeom prst="rect">
            <a:avLst/>
          </a:prstGeom>
          <a:noFill/>
          <a:ln w="9525">
            <a:noFill/>
            <a:miter lim="800000"/>
            <a:headEnd/>
            <a:tailEnd/>
          </a:ln>
        </p:spPr>
      </p:pic>
    </p:spTree>
    <p:extLst>
      <p:ext uri="{BB962C8B-B14F-4D97-AF65-F5344CB8AC3E}">
        <p14:creationId xmlns:p14="http://schemas.microsoft.com/office/powerpoint/2010/main" val="270486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p:nvPicPr>
        <p:blipFill>
          <a:blip r:embed="rId2" cstate="email"/>
          <a:stretch>
            <a:fillRect/>
          </a:stretch>
        </p:blipFill>
        <p:spPr bwMode="ltGray">
          <a:xfrm>
            <a:off x="1070" y="1"/>
            <a:ext cx="5291765" cy="1443209"/>
          </a:xfrm>
          <a:prstGeom prst="rect">
            <a:avLst/>
          </a:prstGeom>
        </p:spPr>
      </p:pic>
      <p:sp>
        <p:nvSpPr>
          <p:cNvPr id="20" name="TextBox 20"/>
          <p:cNvSpPr txBox="1">
            <a:spLocks noChangeArrowheads="1"/>
          </p:cNvSpPr>
          <p:nvPr/>
        </p:nvSpPr>
        <p:spPr bwMode="gray">
          <a:xfrm>
            <a:off x="641351" y="6629402"/>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7" name="Picture 6" descr="Mahindra Logo.png"/>
          <p:cNvPicPr>
            <a:picLocks noChangeAspect="1"/>
          </p:cNvPicPr>
          <p:nvPr/>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975597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36284" y="4053702"/>
            <a:ext cx="7349067"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36284" y="2184400"/>
            <a:ext cx="7349067" cy="615553"/>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p:nvSpPr>
        <p:spPr bwMode="gray">
          <a:xfrm>
            <a:off x="641351" y="6629402"/>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12" name="Picture 11" descr="ridge4.png"/>
          <p:cNvPicPr>
            <a:picLocks noChangeAspect="1"/>
          </p:cNvPicPr>
          <p:nvPr/>
        </p:nvPicPr>
        <p:blipFill>
          <a:blip r:embed="rId2" cstate="email"/>
          <a:stretch>
            <a:fillRect/>
          </a:stretch>
        </p:blipFill>
        <p:spPr bwMode="ltGray">
          <a:xfrm>
            <a:off x="1070" y="1"/>
            <a:ext cx="5291765" cy="1443209"/>
          </a:xfrm>
          <a:prstGeom prst="rect">
            <a:avLst/>
          </a:prstGeom>
        </p:spPr>
      </p:pic>
      <p:pic>
        <p:nvPicPr>
          <p:cNvPr id="7" name="Picture 6" descr="Mahindra Logo.png"/>
          <p:cNvPicPr>
            <a:picLocks noChangeAspect="1"/>
          </p:cNvPicPr>
          <p:nvPr/>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4231728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087807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641349" y="1971676"/>
            <a:ext cx="10966451"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76936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36284" y="4053702"/>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36284" y="2184400"/>
            <a:ext cx="7349067" cy="615553"/>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pic>
        <p:nvPicPr>
          <p:cNvPr id="6" name="Picture 9" descr="ridge4.png"/>
          <p:cNvPicPr>
            <a:picLocks noChangeAspect="1"/>
          </p:cNvPicPr>
          <p:nvPr/>
        </p:nvPicPr>
        <p:blipFill>
          <a:blip r:embed="rId2"/>
          <a:srcRect/>
          <a:stretch>
            <a:fillRect/>
          </a:stretch>
        </p:blipFill>
        <p:spPr bwMode="ltGray">
          <a:xfrm>
            <a:off x="2117" y="1"/>
            <a:ext cx="3929163" cy="1071483"/>
          </a:xfrm>
          <a:prstGeom prst="rect">
            <a:avLst/>
          </a:prstGeom>
          <a:noFill/>
          <a:ln w="9525">
            <a:noFill/>
            <a:miter lim="800000"/>
            <a:headEnd/>
            <a:tailEnd/>
          </a:ln>
        </p:spPr>
      </p:pic>
      <p:pic>
        <p:nvPicPr>
          <p:cNvPr id="7" name="Picture 11" descr="Mahindra Logo.png"/>
          <p:cNvPicPr>
            <a:picLocks noChangeAspect="1"/>
          </p:cNvPicPr>
          <p:nvPr/>
        </p:nvPicPr>
        <p:blipFill>
          <a:blip r:embed="rId3"/>
          <a:srcRect/>
          <a:stretch>
            <a:fillRect/>
          </a:stretch>
        </p:blipFill>
        <p:spPr bwMode="gray">
          <a:xfrm>
            <a:off x="9000935" y="467286"/>
            <a:ext cx="2354355" cy="488002"/>
          </a:xfrm>
          <a:prstGeom prst="rect">
            <a:avLst/>
          </a:prstGeom>
          <a:noFill/>
          <a:ln w="9525">
            <a:noFill/>
            <a:miter lim="800000"/>
            <a:headEnd/>
            <a:tailEnd/>
          </a:ln>
        </p:spPr>
      </p:pic>
    </p:spTree>
    <p:extLst>
      <p:ext uri="{BB962C8B-B14F-4D97-AF65-F5344CB8AC3E}">
        <p14:creationId xmlns:p14="http://schemas.microsoft.com/office/powerpoint/2010/main" val="136157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641349" y="1971676"/>
            <a:ext cx="10966451"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26661508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6451600" y="1971676"/>
            <a:ext cx="5128683"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54533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2453217" y="4067176"/>
            <a:ext cx="73660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2453219" y="2200275"/>
            <a:ext cx="7366000" cy="615553"/>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p:nvPicPr>
        <p:blipFill>
          <a:blip r:embed="rId2" cstate="email"/>
          <a:stretch>
            <a:fillRect/>
          </a:stretch>
        </p:blipFill>
        <p:spPr bwMode="ltGray">
          <a:xfrm>
            <a:off x="1070" y="1"/>
            <a:ext cx="5291765" cy="1443209"/>
          </a:xfrm>
          <a:prstGeom prst="rect">
            <a:avLst/>
          </a:prstGeom>
        </p:spPr>
      </p:pic>
      <p:pic>
        <p:nvPicPr>
          <p:cNvPr id="12" name="Picture 11" descr="Mahindra Logo.png"/>
          <p:cNvPicPr>
            <a:picLocks noChangeAspect="1"/>
          </p:cNvPicPr>
          <p:nvPr/>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2886274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641351" y="197167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6568017" y="4295776"/>
            <a:ext cx="5041899"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6568019" y="1971676"/>
            <a:ext cx="5041899"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p:nvPicPr>
        <p:blipFill>
          <a:blip r:embed="rId2" cstate="email"/>
          <a:stretch>
            <a:fillRect/>
          </a:stretch>
        </p:blipFill>
        <p:spPr bwMode="ltGray">
          <a:xfrm>
            <a:off x="1070" y="1"/>
            <a:ext cx="5291765" cy="1443209"/>
          </a:xfrm>
          <a:prstGeom prst="rect">
            <a:avLst/>
          </a:prstGeom>
        </p:spPr>
      </p:pic>
      <p:pic>
        <p:nvPicPr>
          <p:cNvPr id="7" name="Picture 6" descr="Mahindra Logo.png"/>
          <p:cNvPicPr>
            <a:picLocks noChangeAspect="1"/>
          </p:cNvPicPr>
          <p:nvPr/>
        </p:nvPicPr>
        <p:blipFill>
          <a:blip r:embed="rId3" cstate="email"/>
          <a:stretch>
            <a:fillRect/>
          </a:stretch>
        </p:blipFill>
        <p:spPr bwMode="gray">
          <a:xfrm>
            <a:off x="8078549" y="476643"/>
            <a:ext cx="3289739" cy="656554"/>
          </a:xfrm>
          <a:prstGeom prst="rect">
            <a:avLst/>
          </a:prstGeom>
        </p:spPr>
      </p:pic>
    </p:spTree>
    <p:extLst>
      <p:ext uri="{BB962C8B-B14F-4D97-AF65-F5344CB8AC3E}">
        <p14:creationId xmlns:p14="http://schemas.microsoft.com/office/powerpoint/2010/main" val="42580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6364818"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641351"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6364818"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p:nvCxnSpPr>
        <p:spPr bwMode="gray">
          <a:xfrm>
            <a:off x="641351"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18"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24540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641351"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6364818" y="246697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641351" y="1971676"/>
            <a:ext cx="5245100"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6364818" y="1971676"/>
            <a:ext cx="5245100"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p:nvCxnSpPr>
        <p:spPr bwMode="gray">
          <a:xfrm>
            <a:off x="641351"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6364818" y="234473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641351"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6364818" y="4703296"/>
            <a:ext cx="5245100"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641351" y="420799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6364818" y="4207996"/>
            <a:ext cx="5245100"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p:nvCxnSpPr>
        <p:spPr bwMode="gray">
          <a:xfrm>
            <a:off x="641351"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gray">
          <a:xfrm>
            <a:off x="6364818" y="4581058"/>
            <a:ext cx="5208869"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38584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3251199" y="1971676"/>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8892117" y="1971676"/>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3251199" y="4241802"/>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8892117" y="4241802"/>
            <a:ext cx="2724151" cy="1261884"/>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1390600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3564804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902533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22451" y="1527296"/>
            <a:ext cx="8973312"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p:nvSpPr>
        <p:spPr bwMode="gray">
          <a:xfrm>
            <a:off x="1822453" y="3369513"/>
            <a:ext cx="9006415" cy="1892826"/>
          </a:xfrm>
          <a:prstGeom prst="rect">
            <a:avLst/>
          </a:prstGeom>
          <a:noFill/>
          <a:ln w="9525">
            <a:noFill/>
            <a:miter lim="800000"/>
            <a:headEnd/>
            <a:tailEnd/>
          </a:ln>
        </p:spPr>
        <p:txBody>
          <a:bodyPr wrap="square" lIns="0" tIns="0" rIns="0" bIns="0">
            <a:spAutoFit/>
          </a:bodyPr>
          <a:lstStyle/>
          <a:p>
            <a:pPr algn="just" fontAlgn="auto">
              <a:spcBef>
                <a:spcPts val="600"/>
              </a:spcBef>
              <a:spcAft>
                <a:spcPts val="0"/>
              </a:spcAft>
            </a:pPr>
            <a:r>
              <a:rPr lang="en-US" sz="1000" b="1" dirty="0">
                <a:solidFill>
                  <a:srgbClr val="6D6E71"/>
                </a:solidFill>
                <a:latin typeface="Arial" pitchFamily="34" charset="0"/>
                <a:cs typeface="Arial" pitchFamily="34" charset="0"/>
              </a:rPr>
              <a:t>Disclaimer </a:t>
            </a:r>
          </a:p>
          <a:p>
            <a:pPr algn="just" fontAlgn="auto">
              <a:spcBef>
                <a:spcPts val="600"/>
              </a:spcBef>
              <a:spcAft>
                <a:spcPts val="0"/>
              </a:spcAft>
            </a:pPr>
            <a:r>
              <a:rPr lang="en-US" sz="900" dirty="0">
                <a:solidFill>
                  <a:srgbClr val="6D6E71"/>
                </a:solidFill>
                <a:latin typeface="Arial" pitchFamily="34" charset="0"/>
                <a:cs typeface="Arial" pitchFamily="34" charset="0"/>
              </a:rPr>
              <a:t>Tech Mahindra, herein referred to as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Information contained in a presentation hosted or promoted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p:nvSpPr>
        <p:spPr bwMode="gray">
          <a:xfrm>
            <a:off x="641351" y="6629402"/>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spTree>
    <p:extLst>
      <p:ext uri="{BB962C8B-B14F-4D97-AF65-F5344CB8AC3E}">
        <p14:creationId xmlns:p14="http://schemas.microsoft.com/office/powerpoint/2010/main" val="59503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8411061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Rectangle 2"/>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pic>
        <p:nvPicPr>
          <p:cNvPr id="4" name="Picture 3" descr="Mahindra Logo.png"/>
          <p:cNvPicPr>
            <a:picLocks noChangeAspect="1"/>
          </p:cNvPicPr>
          <p:nvPr/>
        </p:nvPicPr>
        <p:blipFill>
          <a:blip r:embed="rId2" cstate="email"/>
          <a:stretch>
            <a:fillRect/>
          </a:stretch>
        </p:blipFill>
        <p:spPr bwMode="gray">
          <a:xfrm>
            <a:off x="2485718" y="2717227"/>
            <a:ext cx="7470943" cy="1491023"/>
          </a:xfrm>
          <a:prstGeom prst="rect">
            <a:avLst/>
          </a:prstGeom>
        </p:spPr>
      </p:pic>
    </p:spTree>
    <p:extLst>
      <p:ext uri="{BB962C8B-B14F-4D97-AF65-F5344CB8AC3E}">
        <p14:creationId xmlns:p14="http://schemas.microsoft.com/office/powerpoint/2010/main" val="33716542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Contents 2">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8107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Content Placeholder 2"/>
          <p:cNvSpPr>
            <a:spLocks noGrp="1"/>
          </p:cNvSpPr>
          <p:nvPr>
            <p:ph idx="1"/>
          </p:nvPr>
        </p:nvSpPr>
        <p:spPr>
          <a:xfrm>
            <a:off x="493484" y="1622411"/>
            <a:ext cx="11184000" cy="4536504"/>
          </a:xfrm>
        </p:spPr>
        <p:txBody>
          <a:bodyPr>
            <a:normAutofit/>
          </a:bodyPr>
          <a:lstStyle>
            <a:lvl1pPr marL="0" indent="0">
              <a:spcBef>
                <a:spcPts val="1800"/>
              </a:spcBef>
              <a:spcAft>
                <a:spcPts val="0"/>
              </a:spcAft>
              <a:buNone/>
              <a:defRPr sz="2000" b="0">
                <a:solidFill>
                  <a:schemeClr val="tx2"/>
                </a:solidFill>
              </a:defRPr>
            </a:lvl1pPr>
            <a:lvl2pPr marL="268288" indent="-268288">
              <a:spcBef>
                <a:spcPts val="600"/>
              </a:spcBef>
              <a:spcAft>
                <a:spcPts val="0"/>
              </a:spcAft>
              <a:buFont typeface="Arial" pitchFamily="34" charset="0"/>
              <a:buChar char="•"/>
              <a:tabLst/>
              <a:defRPr sz="2000" b="0">
                <a:solidFill>
                  <a:schemeClr val="tx2"/>
                </a:solidFill>
              </a:defRPr>
            </a:lvl2pPr>
            <a:lvl3pPr marL="274638" indent="-274638">
              <a:spcBef>
                <a:spcPts val="600"/>
              </a:spcBef>
              <a:spcAft>
                <a:spcPts val="0"/>
              </a:spcAft>
              <a:buFont typeface="Arial" pitchFamily="34" charset="0"/>
              <a:buChar char="•"/>
              <a:defRPr sz="2000" b="0">
                <a:solidFill>
                  <a:schemeClr val="tx2"/>
                </a:solidFill>
              </a:defRPr>
            </a:lvl3pPr>
            <a:lvl4pPr>
              <a:spcBef>
                <a:spcPts val="600"/>
              </a:spcBef>
              <a:spcAft>
                <a:spcPts val="0"/>
              </a:spcAft>
              <a:buFont typeface="Arial" pitchFamily="34" charset="0"/>
              <a:buChar char="•"/>
              <a:defRPr sz="2000" b="0">
                <a:solidFill>
                  <a:schemeClr val="tx2"/>
                </a:solidFill>
              </a:defRPr>
            </a:lvl4pPr>
            <a:lvl5pPr marL="441325" indent="-176213">
              <a:spcBef>
                <a:spcPts val="600"/>
              </a:spcBef>
              <a:spcAft>
                <a:spcPts val="0"/>
              </a:spcAft>
              <a:buFont typeface="Arial" pitchFamily="34" charset="0"/>
              <a:buChar char="•"/>
              <a:defRPr sz="2000" b="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493484" y="179571"/>
            <a:ext cx="11184000" cy="1441410"/>
          </a:xfrm>
          <a:prstGeom prst="rect">
            <a:avLst/>
          </a:prstGeom>
        </p:spPr>
        <p:txBody>
          <a:bodyPr vert="horz" lIns="0" tIns="0" rIns="0" bIns="0" rtlCol="0" anchor="t" anchorCtr="0">
            <a:normAutofit/>
          </a:bodyPr>
          <a:lstStyle>
            <a:lvl1pPr>
              <a:defRPr sz="4500">
                <a:solidFill>
                  <a:schemeClr val="accent2"/>
                </a:solidFill>
              </a:defRPr>
            </a:lvl1pPr>
          </a:lstStyle>
          <a:p>
            <a:r>
              <a:rPr lang="en-US" smtClean="0"/>
              <a:t>Click to edit Master title style</a:t>
            </a:r>
            <a:endParaRPr lang="en-GB" dirty="0"/>
          </a:p>
        </p:txBody>
      </p:sp>
      <p:sp>
        <p:nvSpPr>
          <p:cNvPr id="19" name="Slide Number Placeholder 7"/>
          <p:cNvSpPr>
            <a:spLocks noGrp="1"/>
          </p:cNvSpPr>
          <p:nvPr>
            <p:ph type="sldNum" sz="quarter" idx="4"/>
          </p:nvPr>
        </p:nvSpPr>
        <p:spPr>
          <a:xfrm>
            <a:off x="10629328" y="6407835"/>
            <a:ext cx="1056117" cy="252000"/>
          </a:xfrm>
          <a:prstGeom prst="rect">
            <a:avLst/>
          </a:prstGeom>
        </p:spPr>
        <p:txBody>
          <a:bodyPr vert="horz" lIns="0" tIns="0" rIns="0" bIns="0" rtlCol="0" anchor="ctr" anchorCtr="0"/>
          <a:lstStyle>
            <a:lvl1pPr algn="r">
              <a:defRPr sz="800" b="0">
                <a:solidFill>
                  <a:srgbClr val="8C8C8C"/>
                </a:solidFill>
              </a:defRPr>
            </a:lvl1pPr>
          </a:lstStyle>
          <a:p>
            <a:fld id="{B4E9EC02-3338-4165-ADF6-C16DF741C804}" type="slidenum">
              <a:rPr lang="en-US" smtClean="0"/>
              <a:t>‹#›</a:t>
            </a:fld>
            <a:endParaRPr lang="en-US"/>
          </a:p>
        </p:txBody>
      </p:sp>
    </p:spTree>
    <p:extLst>
      <p:ext uri="{BB962C8B-B14F-4D97-AF65-F5344CB8AC3E}">
        <p14:creationId xmlns:p14="http://schemas.microsoft.com/office/powerpoint/2010/main" val="65481620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Contents 1">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4" y="1622411"/>
            <a:ext cx="11184000" cy="4536504"/>
          </a:xfrm>
        </p:spPr>
        <p:txBody>
          <a:bodyPr>
            <a:normAutofit/>
          </a:bodyPr>
          <a:lstStyle>
            <a:lvl1pPr marL="0" indent="0">
              <a:spcBef>
                <a:spcPts val="1800"/>
              </a:spcBef>
              <a:spcAft>
                <a:spcPts val="0"/>
              </a:spcAft>
              <a:buNone/>
              <a:defRPr sz="2000" b="0">
                <a:solidFill>
                  <a:schemeClr val="bg1"/>
                </a:solidFill>
              </a:defRPr>
            </a:lvl1pPr>
            <a:lvl2pPr marL="268288" indent="-268288">
              <a:spcBef>
                <a:spcPts val="600"/>
              </a:spcBef>
              <a:spcAft>
                <a:spcPts val="0"/>
              </a:spcAft>
              <a:buFont typeface="Arial" pitchFamily="34" charset="0"/>
              <a:buChar char="•"/>
              <a:tabLst/>
              <a:defRPr sz="2000" b="0">
                <a:solidFill>
                  <a:schemeClr val="bg1"/>
                </a:solidFill>
              </a:defRPr>
            </a:lvl2pPr>
            <a:lvl3pPr marL="274638" indent="-274638">
              <a:spcBef>
                <a:spcPts val="600"/>
              </a:spcBef>
              <a:spcAft>
                <a:spcPts val="0"/>
              </a:spcAft>
              <a:buFont typeface="Arial" pitchFamily="34" charset="0"/>
              <a:buChar char="•"/>
              <a:defRPr sz="2000" b="0">
                <a:solidFill>
                  <a:schemeClr val="bg1"/>
                </a:solidFill>
              </a:defRPr>
            </a:lvl3pPr>
            <a:lvl4pPr>
              <a:spcBef>
                <a:spcPts val="600"/>
              </a:spcBef>
              <a:spcAft>
                <a:spcPts val="0"/>
              </a:spcAft>
              <a:buFont typeface="Arial" pitchFamily="34" charset="0"/>
              <a:buChar char="•"/>
              <a:defRPr sz="2000" b="0">
                <a:solidFill>
                  <a:schemeClr val="bg1"/>
                </a:solidFill>
              </a:defRPr>
            </a:lvl4pPr>
            <a:lvl5pPr marL="441325" indent="-176213">
              <a:spcBef>
                <a:spcPts val="600"/>
              </a:spcBef>
              <a:spcAft>
                <a:spcPts val="0"/>
              </a:spcAft>
              <a:buFont typeface="Arial" pitchFamily="34" charset="0"/>
              <a:buChar char="•"/>
              <a:defRPr sz="2000" b="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493484" y="179571"/>
            <a:ext cx="11184000" cy="1441410"/>
          </a:xfrm>
          <a:prstGeom prst="rect">
            <a:avLst/>
          </a:prstGeom>
        </p:spPr>
        <p:txBody>
          <a:bodyPr vert="horz" lIns="0" tIns="0" rIns="0" bIns="0" rtlCol="0" anchor="t" anchorCtr="0">
            <a:normAutofit/>
          </a:bodyPr>
          <a:lstStyle>
            <a:lvl1pPr>
              <a:defRPr sz="4500">
                <a:solidFill>
                  <a:schemeClr val="accent3"/>
                </a:solidFill>
              </a:defRPr>
            </a:lvl1pPr>
          </a:lstStyle>
          <a:p>
            <a:r>
              <a:rPr lang="en-US" smtClean="0"/>
              <a:t>Click to edit Master title style</a:t>
            </a:r>
            <a:endParaRPr lang="en-GB" dirty="0"/>
          </a:p>
        </p:txBody>
      </p:sp>
      <p:sp>
        <p:nvSpPr>
          <p:cNvPr id="19" name="Slide Number Placeholder 7"/>
          <p:cNvSpPr>
            <a:spLocks noGrp="1"/>
          </p:cNvSpPr>
          <p:nvPr>
            <p:ph type="sldNum" sz="quarter" idx="4"/>
          </p:nvPr>
        </p:nvSpPr>
        <p:spPr>
          <a:xfrm>
            <a:off x="10629328" y="6407835"/>
            <a:ext cx="1056117" cy="252000"/>
          </a:xfrm>
          <a:prstGeom prst="rect">
            <a:avLst/>
          </a:prstGeom>
        </p:spPr>
        <p:txBody>
          <a:bodyPr vert="horz" lIns="0" tIns="0" rIns="0" bIns="0" rtlCol="0" anchor="ctr" anchorCtr="0"/>
          <a:lstStyle>
            <a:lvl1pPr algn="r">
              <a:defRPr sz="800" b="0">
                <a:solidFill>
                  <a:schemeClr val="bg1"/>
                </a:solidFill>
              </a:defRPr>
            </a:lvl1pPr>
          </a:lstStyle>
          <a:p>
            <a:fld id="{B4E9EC02-3338-4165-ADF6-C16DF741C804}" type="slidenum">
              <a:rPr lang="en-US" smtClean="0"/>
              <a:t>‹#›</a:t>
            </a:fld>
            <a:endParaRPr lang="en-US"/>
          </a:p>
        </p:txBody>
      </p:sp>
      <p:sp>
        <p:nvSpPr>
          <p:cNvPr id="6" name="Footer Placeholder 4"/>
          <p:cNvSpPr>
            <a:spLocks noGrp="1"/>
          </p:cNvSpPr>
          <p:nvPr>
            <p:ph type="ftr" sz="quarter" idx="3"/>
          </p:nvPr>
        </p:nvSpPr>
        <p:spPr>
          <a:xfrm>
            <a:off x="493485" y="6407835"/>
            <a:ext cx="10079297" cy="252000"/>
          </a:xfrm>
          <a:prstGeom prst="rect">
            <a:avLst/>
          </a:prstGeom>
        </p:spPr>
        <p:txBody>
          <a:bodyPr vert="horz" lIns="0" tIns="0" rIns="0" bIns="0" rtlCol="0" anchor="ctr" anchorCtr="0"/>
          <a:lstStyle>
            <a:lvl1pPr algn="l">
              <a:defRPr sz="800" b="0">
                <a:solidFill>
                  <a:schemeClr val="bg1"/>
                </a:solidFill>
              </a:defRPr>
            </a:lvl1pPr>
          </a:lstStyle>
          <a:p>
            <a:endParaRPr lang="en-US"/>
          </a:p>
        </p:txBody>
      </p:sp>
    </p:spTree>
    <p:extLst>
      <p:ext uri="{BB962C8B-B14F-4D97-AF65-F5344CB8AC3E}">
        <p14:creationId xmlns:p14="http://schemas.microsoft.com/office/powerpoint/2010/main" val="30906685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Text &amp; Conten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93484" y="295683"/>
            <a:ext cx="11184000"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9" name="Text Placeholder 8"/>
          <p:cNvSpPr>
            <a:spLocks noGrp="1"/>
          </p:cNvSpPr>
          <p:nvPr>
            <p:ph type="body" sz="quarter" idx="13"/>
          </p:nvPr>
        </p:nvSpPr>
        <p:spPr>
          <a:xfrm>
            <a:off x="493484" y="765175"/>
            <a:ext cx="11184000" cy="969282"/>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20" name="Text Placeholder 19"/>
          <p:cNvSpPr>
            <a:spLocks noGrp="1"/>
          </p:cNvSpPr>
          <p:nvPr>
            <p:ph type="body" sz="quarter" idx="14"/>
          </p:nvPr>
        </p:nvSpPr>
        <p:spPr>
          <a:xfrm>
            <a:off x="494400" y="1810800"/>
            <a:ext cx="5520000"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493485" y="6407835"/>
            <a:ext cx="10079297" cy="252000"/>
          </a:xfrm>
          <a:prstGeom prst="rect">
            <a:avLst/>
          </a:prstGeom>
        </p:spPr>
        <p:txBody>
          <a:bodyPr vert="horz" lIns="0" tIns="0" rIns="0" bIns="0" rtlCol="0" anchor="ctr" anchorCtr="0"/>
          <a:lstStyle>
            <a:lvl1pPr algn="l">
              <a:defRPr sz="800" b="0">
                <a:solidFill>
                  <a:srgbClr val="8C8C8C"/>
                </a:solidFill>
              </a:defRPr>
            </a:lvl1pPr>
          </a:lstStyle>
          <a:p>
            <a:endParaRPr lang="en-US"/>
          </a:p>
        </p:txBody>
      </p:sp>
      <p:sp>
        <p:nvSpPr>
          <p:cNvPr id="6" name="Slide Number Placeholder 7"/>
          <p:cNvSpPr>
            <a:spLocks noGrp="1"/>
          </p:cNvSpPr>
          <p:nvPr>
            <p:ph type="sldNum" sz="quarter" idx="4"/>
          </p:nvPr>
        </p:nvSpPr>
        <p:spPr>
          <a:xfrm>
            <a:off x="10629328" y="6407835"/>
            <a:ext cx="1056117" cy="252000"/>
          </a:xfrm>
          <a:prstGeom prst="rect">
            <a:avLst/>
          </a:prstGeom>
        </p:spPr>
        <p:txBody>
          <a:bodyPr vert="horz" lIns="0" tIns="0" rIns="0" bIns="0" rtlCol="0" anchor="ctr" anchorCtr="0"/>
          <a:lstStyle>
            <a:lvl1pPr algn="r">
              <a:defRPr sz="800" b="0">
                <a:solidFill>
                  <a:srgbClr val="8C8C8C"/>
                </a:solidFill>
              </a:defRPr>
            </a:lvl1pPr>
          </a:lstStyle>
          <a:p>
            <a:fld id="{B4E9EC02-3338-4165-ADF6-C16DF741C804}" type="slidenum">
              <a:rPr lang="en-US" smtClean="0"/>
              <a:t>‹#›</a:t>
            </a:fld>
            <a:endParaRPr lang="en-US"/>
          </a:p>
        </p:txBody>
      </p:sp>
      <p:sp>
        <p:nvSpPr>
          <p:cNvPr id="8" name="Chart Placeholder 7"/>
          <p:cNvSpPr>
            <a:spLocks noGrp="1"/>
          </p:cNvSpPr>
          <p:nvPr>
            <p:ph type="chart" sz="quarter" idx="15"/>
          </p:nvPr>
        </p:nvSpPr>
        <p:spPr>
          <a:xfrm>
            <a:off x="6191249" y="1810800"/>
            <a:ext cx="5520000" cy="276999"/>
          </a:xfrm>
        </p:spPr>
        <p:txBody>
          <a:bodyPr/>
          <a:lstStyle/>
          <a:p>
            <a:r>
              <a:rPr lang="en-US" smtClean="0"/>
              <a:t>Click icon to add chart</a:t>
            </a:r>
            <a:endParaRPr lang="en-GB" dirty="0"/>
          </a:p>
        </p:txBody>
      </p:sp>
    </p:spTree>
    <p:extLst>
      <p:ext uri="{BB962C8B-B14F-4D97-AF65-F5344CB8AC3E}">
        <p14:creationId xmlns:p14="http://schemas.microsoft.com/office/powerpoint/2010/main" val="179679652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graphicFrame>
        <p:nvGraphicFramePr>
          <p:cNvPr id="3" name="Rectangle 1" hidden="1"/>
          <p:cNvGraphicFramePr>
            <a:graphicFrameLocks/>
          </p:cNvGraphicFramePr>
          <p:nvPr>
            <p:custDataLst>
              <p:tags r:id="rId2"/>
            </p:custDataLst>
          </p:nvPr>
        </p:nvGraphicFramePr>
        <p:xfrm>
          <a:off x="0" y="0"/>
          <a:ext cx="194733" cy="158750"/>
        </p:xfrm>
        <a:graphic>
          <a:graphicData uri="http://schemas.openxmlformats.org/presentationml/2006/ole">
            <mc:AlternateContent xmlns:mc="http://schemas.openxmlformats.org/markup-compatibility/2006">
              <mc:Choice xmlns:v="urn:schemas-microsoft-com:vml" Requires="v">
                <p:oleObj spid="_x0000_s7177" name="think-cell Slide" r:id="rId5" imgW="0" imgH="0" progId="">
                  <p:embed/>
                </p:oleObj>
              </mc:Choice>
              <mc:Fallback>
                <p:oleObj name="think-cell Slide" r:id="rId5"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94733"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a:xfrm>
            <a:off x="624418" y="711201"/>
            <a:ext cx="10949516" cy="461665"/>
          </a:xfrm>
        </p:spPr>
        <p:txBody>
          <a:bodyPr/>
          <a:lstStyle>
            <a:lvl1pPr>
              <a:defRPr sz="3000" b="0">
                <a:solidFill>
                  <a:srgbClr val="81BC00"/>
                </a:solidFill>
              </a:defRPr>
            </a:lvl1pPr>
          </a:lstStyle>
          <a:p>
            <a:r>
              <a:rPr lang="en-US" noProof="0" smtClean="0"/>
              <a:t>Click to edit Master title style</a:t>
            </a:r>
            <a:endParaRPr lang="en-US" noProof="0" dirty="0"/>
          </a:p>
        </p:txBody>
      </p:sp>
      <p:sp>
        <p:nvSpPr>
          <p:cNvPr id="8" name="Slide Number Placeholder 7"/>
          <p:cNvSpPr>
            <a:spLocks noGrp="1"/>
          </p:cNvSpPr>
          <p:nvPr>
            <p:ph type="sldNum" sz="quarter" idx="4"/>
          </p:nvPr>
        </p:nvSpPr>
        <p:spPr>
          <a:xfrm>
            <a:off x="10629328" y="6446520"/>
            <a:ext cx="1056117" cy="252000"/>
          </a:xfrm>
          <a:prstGeom prst="rect">
            <a:avLst/>
          </a:prstGeom>
        </p:spPr>
        <p:txBody>
          <a:bodyPr vert="horz" lIns="0" tIns="0" rIns="0" bIns="0" rtlCol="0" anchor="ctr" anchorCtr="0"/>
          <a:lstStyle>
            <a:lvl1pPr algn="r">
              <a:defRPr sz="800" b="0">
                <a:solidFill>
                  <a:srgbClr val="8C8C8C"/>
                </a:solidFill>
              </a:defRPr>
            </a:lvl1pPr>
          </a:lstStyle>
          <a:p>
            <a:fld id="{B4E9EC02-3338-4165-ADF6-C16DF741C804}" type="slidenum">
              <a:rPr lang="en-US" smtClean="0"/>
              <a:t>‹#›</a:t>
            </a:fld>
            <a:endParaRPr lang="en-US"/>
          </a:p>
        </p:txBody>
      </p:sp>
    </p:spTree>
    <p:extLst>
      <p:ext uri="{BB962C8B-B14F-4D97-AF65-F5344CB8AC3E}">
        <p14:creationId xmlns:p14="http://schemas.microsoft.com/office/powerpoint/2010/main" val="6858451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82" y="1466846"/>
            <a:ext cx="11220417" cy="4248169"/>
          </a:xfrm>
        </p:spPr>
        <p:txBody>
          <a:bodyPr anchor="t">
            <a:noAutofit/>
          </a:bodyPr>
          <a:lstStyle>
            <a:lvl1pPr algn="l">
              <a:defRPr sz="6000" b="0" cap="none" baseline="0">
                <a:solidFill>
                  <a:schemeClr val="accent3"/>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5"/>
            <a:ext cx="1056117" cy="252000"/>
          </a:xfrm>
          <a:prstGeom prst="rect">
            <a:avLst/>
          </a:prstGeom>
        </p:spPr>
        <p:txBody>
          <a:bodyPr vert="horz" lIns="0" tIns="0" rIns="0" bIns="0" rtlCol="0" anchor="ctr" anchorCtr="0"/>
          <a:lstStyle>
            <a:lvl1pPr algn="r">
              <a:defRPr sz="800" b="0">
                <a:solidFill>
                  <a:schemeClr val="bg1"/>
                </a:solidFill>
              </a:defRPr>
            </a:lvl1pPr>
          </a:lstStyle>
          <a:p>
            <a:fld id="{B4E9EC02-3338-4165-ADF6-C16DF741C804}" type="slidenum">
              <a:rPr lang="en-US" smtClean="0"/>
              <a:t>‹#›</a:t>
            </a:fld>
            <a:endParaRPr lang="en-US"/>
          </a:p>
        </p:txBody>
      </p:sp>
    </p:spTree>
    <p:extLst>
      <p:ext uri="{BB962C8B-B14F-4D97-AF65-F5344CB8AC3E}">
        <p14:creationId xmlns:p14="http://schemas.microsoft.com/office/powerpoint/2010/main" val="344739832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0A66C24-926D-47FE-BCE5-B77D963E04B0}" type="datetimeFigureOut">
              <a:rPr lang="en-US" smtClean="0"/>
              <a:t>1/6/2018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4E9EC02-3338-4165-ADF6-C16DF741C804}" type="slidenum">
              <a:rPr lang="en-US" smtClean="0"/>
              <a:t>‹#›</a:t>
            </a:fld>
            <a:endParaRPr lang="en-US"/>
          </a:p>
        </p:txBody>
      </p:sp>
    </p:spTree>
    <p:extLst>
      <p:ext uri="{BB962C8B-B14F-4D97-AF65-F5344CB8AC3E}">
        <p14:creationId xmlns:p14="http://schemas.microsoft.com/office/powerpoint/2010/main" val="31459898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0A66C24-926D-47FE-BCE5-B77D963E04B0}" type="datetimeFigureOut">
              <a:rPr lang="en-US" smtClean="0"/>
              <a:t>1/6/2018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4E9EC02-3338-4165-ADF6-C16DF741C804}" type="slidenum">
              <a:rPr lang="en-US" smtClean="0"/>
              <a:t>‹#›</a:t>
            </a:fld>
            <a:endParaRPr lang="en-US"/>
          </a:p>
        </p:txBody>
      </p:sp>
    </p:spTree>
    <p:extLst>
      <p:ext uri="{BB962C8B-B14F-4D97-AF65-F5344CB8AC3E}">
        <p14:creationId xmlns:p14="http://schemas.microsoft.com/office/powerpoint/2010/main" val="1122588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0A66C24-926D-47FE-BCE5-B77D963E04B0}" type="datetimeFigureOut">
              <a:rPr lang="en-US" smtClean="0"/>
              <a:t>1/6/2018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4E9EC02-3338-4165-ADF6-C16DF741C804}" type="slidenum">
              <a:rPr lang="en-US" smtClean="0"/>
              <a:t>‹#›</a:t>
            </a:fld>
            <a:endParaRPr lang="en-US"/>
          </a:p>
        </p:txBody>
      </p:sp>
    </p:spTree>
    <p:extLst>
      <p:ext uri="{BB962C8B-B14F-4D97-AF65-F5344CB8AC3E}">
        <p14:creationId xmlns:p14="http://schemas.microsoft.com/office/powerpoint/2010/main" val="37277725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80A66C24-926D-47FE-BCE5-B77D963E04B0}" type="datetimeFigureOut">
              <a:rPr lang="en-US" smtClean="0"/>
              <a:t>1/6/2018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B4E9EC02-3338-4165-ADF6-C16DF741C804}" type="slidenum">
              <a:rPr lang="en-US" smtClean="0"/>
              <a:t>‹#›</a:t>
            </a:fld>
            <a:endParaRPr lang="en-US"/>
          </a:p>
        </p:txBody>
      </p:sp>
    </p:spTree>
    <p:extLst>
      <p:ext uri="{BB962C8B-B14F-4D97-AF65-F5344CB8AC3E}">
        <p14:creationId xmlns:p14="http://schemas.microsoft.com/office/powerpoint/2010/main" val="4168718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82486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641349" y="1971676"/>
            <a:ext cx="10966451"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450039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6451600" y="1971676"/>
            <a:ext cx="5128683"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69702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53217" y="4067176"/>
            <a:ext cx="7366000"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2453219" y="2200275"/>
            <a:ext cx="7366000" cy="615553"/>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pic>
        <p:nvPicPr>
          <p:cNvPr id="6" name="Picture 9" descr="ridge4.png"/>
          <p:cNvPicPr>
            <a:picLocks noChangeAspect="1"/>
          </p:cNvPicPr>
          <p:nvPr/>
        </p:nvPicPr>
        <p:blipFill>
          <a:blip r:embed="rId2"/>
          <a:srcRect/>
          <a:stretch>
            <a:fillRect/>
          </a:stretch>
        </p:blipFill>
        <p:spPr bwMode="ltGray">
          <a:xfrm>
            <a:off x="2117" y="1"/>
            <a:ext cx="3929163" cy="1071483"/>
          </a:xfrm>
          <a:prstGeom prst="rect">
            <a:avLst/>
          </a:prstGeom>
          <a:noFill/>
          <a:ln w="9525">
            <a:noFill/>
            <a:miter lim="800000"/>
            <a:headEnd/>
            <a:tailEnd/>
          </a:ln>
        </p:spPr>
      </p:pic>
      <p:pic>
        <p:nvPicPr>
          <p:cNvPr id="7" name="Picture 11" descr="Mahindra Logo.png"/>
          <p:cNvPicPr>
            <a:picLocks noChangeAspect="1"/>
          </p:cNvPicPr>
          <p:nvPr/>
        </p:nvPicPr>
        <p:blipFill>
          <a:blip r:embed="rId3"/>
          <a:srcRect/>
          <a:stretch>
            <a:fillRect/>
          </a:stretch>
        </p:blipFill>
        <p:spPr bwMode="gray">
          <a:xfrm>
            <a:off x="9395012" y="467287"/>
            <a:ext cx="1960277" cy="406319"/>
          </a:xfrm>
          <a:prstGeom prst="rect">
            <a:avLst/>
          </a:prstGeom>
          <a:noFill/>
          <a:ln w="9525">
            <a:noFill/>
            <a:miter lim="800000"/>
            <a:headEnd/>
            <a:tailEnd/>
          </a:ln>
        </p:spPr>
      </p:pic>
    </p:spTree>
    <p:extLst>
      <p:ext uri="{BB962C8B-B14F-4D97-AF65-F5344CB8AC3E}">
        <p14:creationId xmlns:p14="http://schemas.microsoft.com/office/powerpoint/2010/main" val="344799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a:srcRect/>
          <a:stretch>
            <a:fillRect/>
          </a:stretch>
        </p:blipFill>
        <p:spPr bwMode="ltGray">
          <a:xfrm>
            <a:off x="2117" y="0"/>
            <a:ext cx="5291667" cy="1443038"/>
          </a:xfrm>
          <a:prstGeom prst="rect">
            <a:avLst/>
          </a:prstGeom>
          <a:noFill/>
          <a:ln w="9525">
            <a:noFill/>
            <a:miter lim="800000"/>
            <a:headEnd/>
            <a:tailEnd/>
          </a:ln>
        </p:spPr>
      </p:pic>
      <p:pic>
        <p:nvPicPr>
          <p:cNvPr id="6" name="Picture 10" descr="Mahindra Logo.png"/>
          <p:cNvPicPr>
            <a:picLocks noChangeAspect="1"/>
          </p:cNvPicPr>
          <p:nvPr/>
        </p:nvPicPr>
        <p:blipFill>
          <a:blip r:embed="rId3"/>
          <a:srcRect/>
          <a:stretch>
            <a:fillRect/>
          </a:stretch>
        </p:blipFill>
        <p:spPr bwMode="gray">
          <a:xfrm>
            <a:off x="8439151" y="476251"/>
            <a:ext cx="3170767" cy="657225"/>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641351" y="1971675"/>
            <a:ext cx="5469467"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6568017" y="4295776"/>
            <a:ext cx="5041899"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6568019" y="1971676"/>
            <a:ext cx="5041899" cy="1231106"/>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33694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641351"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6364818" y="2344739"/>
            <a:ext cx="5209116"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77491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41"/>
          <a:srcRect/>
          <a:stretch>
            <a:fillRect/>
          </a:stretch>
        </p:blipFill>
        <p:spPr bwMode="ltGray">
          <a:xfrm>
            <a:off x="1" y="1"/>
            <a:ext cx="2545976" cy="694357"/>
          </a:xfrm>
          <a:prstGeom prst="rect">
            <a:avLst/>
          </a:prstGeom>
          <a:noFill/>
          <a:ln w="9525">
            <a:noFill/>
            <a:miter lim="800000"/>
            <a:headEnd/>
            <a:tailEnd/>
          </a:ln>
        </p:spPr>
      </p:pic>
      <p:sp>
        <p:nvSpPr>
          <p:cNvPr id="1027" name="Title Placeholder 1"/>
          <p:cNvSpPr>
            <a:spLocks noGrp="1"/>
          </p:cNvSpPr>
          <p:nvPr>
            <p:ph type="title"/>
          </p:nvPr>
        </p:nvSpPr>
        <p:spPr bwMode="auto">
          <a:xfrm>
            <a:off x="624418" y="711201"/>
            <a:ext cx="10949516" cy="4921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3" name="Text Placeholder 2"/>
          <p:cNvSpPr>
            <a:spLocks noGrp="1"/>
          </p:cNvSpPr>
          <p:nvPr>
            <p:ph type="body" idx="1"/>
          </p:nvPr>
        </p:nvSpPr>
        <p:spPr>
          <a:xfrm>
            <a:off x="641351" y="1971676"/>
            <a:ext cx="10949516" cy="147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7" name="TextBox 20"/>
          <p:cNvSpPr txBox="1">
            <a:spLocks noChangeArrowheads="1"/>
          </p:cNvSpPr>
          <p:nvPr/>
        </p:nvSpPr>
        <p:spPr bwMode="gray">
          <a:xfrm>
            <a:off x="641351"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chemeClr val="tx2"/>
                </a:solidFill>
                <a:latin typeface="Arial" pitchFamily="34" charset="0"/>
                <a:cs typeface="Arial" pitchFamily="34" charset="0"/>
              </a:rPr>
              <a:t>Copyright © </a:t>
            </a:r>
            <a:r>
              <a:rPr lang="en-US" sz="800" dirty="0" smtClean="0">
                <a:solidFill>
                  <a:schemeClr val="tx2"/>
                </a:solidFill>
                <a:latin typeface="Arial" pitchFamily="34" charset="0"/>
                <a:cs typeface="Arial" pitchFamily="34" charset="0"/>
              </a:rPr>
              <a:t>2017 </a:t>
            </a:r>
            <a:r>
              <a:rPr lang="en-US" sz="800" dirty="0">
                <a:solidFill>
                  <a:schemeClr val="tx2"/>
                </a:solidFill>
                <a:latin typeface="Arial" pitchFamily="34" charset="0"/>
                <a:cs typeface="Arial" pitchFamily="34" charset="0"/>
              </a:rPr>
              <a:t>Tech Mahindra. All rights reserved.</a:t>
            </a:r>
          </a:p>
        </p:txBody>
      </p:sp>
    </p:spTree>
    <p:extLst>
      <p:ext uri="{BB962C8B-B14F-4D97-AF65-F5344CB8AC3E}">
        <p14:creationId xmlns:p14="http://schemas.microsoft.com/office/powerpoint/2010/main" val="8744101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290513" indent="-2905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gb/resources/samples/?service=redis-cache&amp;sort=0" TargetMode="External"/><Relationship Id="rId2" Type="http://schemas.openxmlformats.org/officeDocument/2006/relationships/hyperlink" Target="https://docs.microsoft.com/en-in/azure/redis-cache/" TargetMode="External"/><Relationship Id="rId1" Type="http://schemas.openxmlformats.org/officeDocument/2006/relationships/slideLayout" Target="../slideLayouts/slideLayout37.xml"/><Relationship Id="rId4" Type="http://schemas.openxmlformats.org/officeDocument/2006/relationships/hyperlink" Target="https://docs.microsoft.com/en-in/dotnet/api/overview/azure/redis-cache?view=azure-dotn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dmajkic/redis/downloads" TargetMode="Externa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t>
            </a:r>
            <a:r>
              <a:rPr lang="en-US" dirty="0" err="1" smtClean="0"/>
              <a:t>Redis</a:t>
            </a:r>
            <a:r>
              <a:rPr lang="en-US" dirty="0" smtClean="0"/>
              <a:t> Cache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563603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Redis</a:t>
            </a:r>
            <a:r>
              <a:rPr lang="en-US" dirty="0" smtClean="0"/>
              <a:t> Data Structures</a:t>
            </a:r>
            <a:endParaRPr lang="en-US" dirty="0"/>
          </a:p>
        </p:txBody>
      </p:sp>
      <p:sp>
        <p:nvSpPr>
          <p:cNvPr id="3" name="Content Placeholder 2"/>
          <p:cNvSpPr>
            <a:spLocks noGrp="1"/>
          </p:cNvSpPr>
          <p:nvPr>
            <p:ph idx="1"/>
          </p:nvPr>
        </p:nvSpPr>
        <p:spPr>
          <a:xfrm>
            <a:off x="641351" y="1971676"/>
            <a:ext cx="10949516" cy="4555733"/>
          </a:xfrm>
        </p:spPr>
        <p:txBody>
          <a:bodyPr>
            <a:normAutofit/>
          </a:bodyPr>
          <a:lstStyle/>
          <a:p>
            <a:r>
              <a:rPr lang="en-US" dirty="0" smtClean="0"/>
              <a:t>Strings</a:t>
            </a:r>
          </a:p>
          <a:p>
            <a:pPr lvl="2"/>
            <a:r>
              <a:rPr lang="en-US" dirty="0" smtClean="0"/>
              <a:t>Can contain strings, integers or floating-point values</a:t>
            </a:r>
          </a:p>
          <a:p>
            <a:r>
              <a:rPr lang="en-US" dirty="0" smtClean="0"/>
              <a:t>List</a:t>
            </a:r>
          </a:p>
          <a:p>
            <a:pPr lvl="2"/>
            <a:r>
              <a:rPr lang="en-US" dirty="0" smtClean="0"/>
              <a:t>Linked list of strings</a:t>
            </a:r>
          </a:p>
          <a:p>
            <a:r>
              <a:rPr lang="en-US" dirty="0" smtClean="0"/>
              <a:t>Set</a:t>
            </a:r>
          </a:p>
          <a:p>
            <a:pPr lvl="2"/>
            <a:r>
              <a:rPr lang="en-US" dirty="0" smtClean="0"/>
              <a:t>Unordered collection of unique strings</a:t>
            </a:r>
          </a:p>
          <a:p>
            <a:r>
              <a:rPr lang="en-US" dirty="0" smtClean="0"/>
              <a:t>Hash</a:t>
            </a:r>
          </a:p>
          <a:p>
            <a:pPr lvl="2"/>
            <a:r>
              <a:rPr lang="en-US" dirty="0" smtClean="0"/>
              <a:t>Unordered hash table of keys to values</a:t>
            </a:r>
          </a:p>
          <a:p>
            <a:r>
              <a:rPr lang="en-US" dirty="0" err="1" smtClean="0"/>
              <a:t>Zset</a:t>
            </a:r>
            <a:endParaRPr lang="en-US" dirty="0"/>
          </a:p>
          <a:p>
            <a:pPr lvl="2"/>
            <a:r>
              <a:rPr lang="en-US" dirty="0" smtClean="0"/>
              <a:t>Sorted set </a:t>
            </a:r>
            <a:endParaRPr lang="en-US" dirty="0"/>
          </a:p>
        </p:txBody>
      </p:sp>
    </p:spTree>
    <p:extLst>
      <p:ext uri="{BB962C8B-B14F-4D97-AF65-F5344CB8AC3E}">
        <p14:creationId xmlns:p14="http://schemas.microsoft.com/office/powerpoint/2010/main" val="22623951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45685330"/>
              </p:ext>
            </p:extLst>
          </p:nvPr>
        </p:nvGraphicFramePr>
        <p:xfrm>
          <a:off x="321524" y="257146"/>
          <a:ext cx="11527575" cy="6283354"/>
        </p:xfrm>
        <a:graphic>
          <a:graphicData uri="http://schemas.openxmlformats.org/drawingml/2006/table">
            <a:tbl>
              <a:tblPr firstRow="1" firstCol="1">
                <a:tableStyleId>{F5AB1C69-6EDB-4FF4-983F-18BD219EF322}</a:tableStyleId>
              </a:tblPr>
              <a:tblGrid>
                <a:gridCol w="2662976"/>
                <a:gridCol w="3340100"/>
                <a:gridCol w="5524499"/>
              </a:tblGrid>
              <a:tr h="504980">
                <a:tc>
                  <a:txBody>
                    <a:bodyPr/>
                    <a:lstStyle/>
                    <a:p>
                      <a:pPr algn="l"/>
                      <a:r>
                        <a:rPr lang="en-US" sz="1600" dirty="0">
                          <a:effectLst/>
                        </a:rPr>
                        <a:t>Structure type</a:t>
                      </a:r>
                      <a:endParaRPr lang="en-US" sz="1600" dirty="0">
                        <a:solidFill>
                          <a:srgbClr val="FFFFFF"/>
                        </a:solidFill>
                        <a:effectLst/>
                        <a:latin typeface="Arial Narrow" panose="020B0606020202030204" pitchFamily="34" charset="0"/>
                      </a:endParaRPr>
                    </a:p>
                  </a:txBody>
                  <a:tcPr marL="50015" marR="50015" marT="25008" marB="25008" anchor="ctr"/>
                </a:tc>
                <a:tc>
                  <a:txBody>
                    <a:bodyPr/>
                    <a:lstStyle/>
                    <a:p>
                      <a:pPr algn="l"/>
                      <a:r>
                        <a:rPr lang="en-US" sz="1600">
                          <a:effectLst/>
                        </a:rPr>
                        <a:t>What it contains</a:t>
                      </a:r>
                      <a:endParaRPr lang="en-US" sz="1600">
                        <a:solidFill>
                          <a:srgbClr val="FFFFFF"/>
                        </a:solidFill>
                        <a:effectLst/>
                        <a:latin typeface="Arial Narrow" panose="020B0606020202030204" pitchFamily="34" charset="0"/>
                      </a:endParaRPr>
                    </a:p>
                  </a:txBody>
                  <a:tcPr marL="50015" marR="50015" marT="25008" marB="25008" anchor="ctr"/>
                </a:tc>
                <a:tc>
                  <a:txBody>
                    <a:bodyPr/>
                    <a:lstStyle/>
                    <a:p>
                      <a:pPr algn="l"/>
                      <a:r>
                        <a:rPr lang="en-US" sz="1600" dirty="0">
                          <a:effectLst/>
                        </a:rPr>
                        <a:t>Structure read/write ability</a:t>
                      </a:r>
                      <a:endParaRPr lang="en-US" sz="1600" dirty="0">
                        <a:solidFill>
                          <a:srgbClr val="FFFFFF"/>
                        </a:solidFill>
                        <a:effectLst/>
                        <a:latin typeface="Arial Narrow" panose="020B0606020202030204" pitchFamily="34" charset="0"/>
                      </a:endParaRPr>
                    </a:p>
                  </a:txBody>
                  <a:tcPr marL="50015" marR="50015" marT="25008" marB="25008" anchor="ctr"/>
                </a:tc>
              </a:tr>
              <a:tr h="1155675">
                <a:tc>
                  <a:txBody>
                    <a:bodyPr/>
                    <a:lstStyle/>
                    <a:p>
                      <a:r>
                        <a:rPr lang="en-US" sz="1600" dirty="0">
                          <a:effectLst/>
                        </a:rPr>
                        <a:t>STRING</a:t>
                      </a:r>
                      <a:endParaRPr lang="en-US" sz="1600" dirty="0">
                        <a:effectLst/>
                        <a:latin typeface="Arial Narrow" panose="020B0606020202030204" pitchFamily="34" charset="0"/>
                      </a:endParaRPr>
                    </a:p>
                  </a:txBody>
                  <a:tcPr marL="50015" marR="50015" marT="25008" marB="25008" anchor="ctr"/>
                </a:tc>
                <a:tc>
                  <a:txBody>
                    <a:bodyPr/>
                    <a:lstStyle/>
                    <a:p>
                      <a:r>
                        <a:rPr lang="en-US" sz="1600">
                          <a:effectLst/>
                        </a:rPr>
                        <a:t>Strings, integers, or floating-point values</a:t>
                      </a:r>
                      <a:endParaRPr lang="en-US" sz="1600">
                        <a:effectLst/>
                        <a:latin typeface="Arial Narrow" panose="020B0606020202030204" pitchFamily="34" charset="0"/>
                      </a:endParaRPr>
                    </a:p>
                  </a:txBody>
                  <a:tcPr marL="50015" marR="50015" marT="25008" marB="25008" anchor="ctr"/>
                </a:tc>
                <a:tc>
                  <a:txBody>
                    <a:bodyPr/>
                    <a:lstStyle/>
                    <a:p>
                      <a:r>
                        <a:rPr lang="en-US" sz="1600">
                          <a:effectLst/>
                        </a:rPr>
                        <a:t>Operate on the whole string, parts, increment/ decrement the integers and floats</a:t>
                      </a:r>
                      <a:endParaRPr lang="en-US" sz="1600">
                        <a:effectLst/>
                        <a:latin typeface="Arial Narrow" panose="020B0606020202030204" pitchFamily="34" charset="0"/>
                      </a:endParaRPr>
                    </a:p>
                  </a:txBody>
                  <a:tcPr marL="50015" marR="50015" marT="25008" marB="25008" anchor="ctr"/>
                </a:tc>
              </a:tr>
              <a:tr h="1372573">
                <a:tc>
                  <a:txBody>
                    <a:bodyPr/>
                    <a:lstStyle/>
                    <a:p>
                      <a:r>
                        <a:rPr lang="en-US" sz="1600">
                          <a:effectLst/>
                        </a:rPr>
                        <a:t>LIST</a:t>
                      </a:r>
                      <a:endParaRPr lang="en-US" sz="1600">
                        <a:effectLst/>
                        <a:latin typeface="Arial Narrow" panose="020B0606020202030204" pitchFamily="34" charset="0"/>
                      </a:endParaRPr>
                    </a:p>
                  </a:txBody>
                  <a:tcPr marL="50015" marR="50015" marT="25008" marB="25008" anchor="ctr"/>
                </a:tc>
                <a:tc>
                  <a:txBody>
                    <a:bodyPr/>
                    <a:lstStyle/>
                    <a:p>
                      <a:r>
                        <a:rPr lang="en-US" sz="1600">
                          <a:effectLst/>
                        </a:rPr>
                        <a:t>Linked list of strings</a:t>
                      </a:r>
                      <a:endParaRPr lang="en-US" sz="1600">
                        <a:effectLst/>
                        <a:latin typeface="Arial Narrow" panose="020B0606020202030204" pitchFamily="34" charset="0"/>
                      </a:endParaRPr>
                    </a:p>
                  </a:txBody>
                  <a:tcPr marL="50015" marR="50015" marT="25008" marB="25008" anchor="ctr"/>
                </a:tc>
                <a:tc>
                  <a:txBody>
                    <a:bodyPr/>
                    <a:lstStyle/>
                    <a:p>
                      <a:r>
                        <a:rPr lang="en-US" sz="1600">
                          <a:effectLst/>
                        </a:rPr>
                        <a:t>Push or pop items from both ends, trim based on offsets, read individual or multiple items, find or remove items by value</a:t>
                      </a:r>
                      <a:endParaRPr lang="en-US" sz="1600">
                        <a:effectLst/>
                        <a:latin typeface="Arial Narrow" panose="020B0606020202030204" pitchFamily="34" charset="0"/>
                      </a:endParaRPr>
                    </a:p>
                  </a:txBody>
                  <a:tcPr marL="50015" marR="50015" marT="25008" marB="25008" anchor="ctr"/>
                </a:tc>
              </a:tr>
              <a:tr h="1372573">
                <a:tc>
                  <a:txBody>
                    <a:bodyPr/>
                    <a:lstStyle/>
                    <a:p>
                      <a:r>
                        <a:rPr lang="en-US" sz="1600">
                          <a:effectLst/>
                        </a:rPr>
                        <a:t>SET</a:t>
                      </a:r>
                      <a:endParaRPr lang="en-US" sz="1600">
                        <a:effectLst/>
                        <a:latin typeface="Arial Narrow" panose="020B0606020202030204" pitchFamily="34" charset="0"/>
                      </a:endParaRPr>
                    </a:p>
                  </a:txBody>
                  <a:tcPr marL="50015" marR="50015" marT="25008" marB="25008" anchor="ctr"/>
                </a:tc>
                <a:tc>
                  <a:txBody>
                    <a:bodyPr/>
                    <a:lstStyle/>
                    <a:p>
                      <a:r>
                        <a:rPr lang="en-US" sz="1600">
                          <a:effectLst/>
                        </a:rPr>
                        <a:t>Unordered collection of unique strings</a:t>
                      </a:r>
                      <a:endParaRPr lang="en-US" sz="1600">
                        <a:effectLst/>
                        <a:latin typeface="Arial Narrow" panose="020B0606020202030204" pitchFamily="34" charset="0"/>
                      </a:endParaRPr>
                    </a:p>
                  </a:txBody>
                  <a:tcPr marL="50015" marR="50015" marT="25008" marB="25008" anchor="ctr"/>
                </a:tc>
                <a:tc>
                  <a:txBody>
                    <a:bodyPr/>
                    <a:lstStyle/>
                    <a:p>
                      <a:r>
                        <a:rPr lang="en-US" sz="1600">
                          <a:effectLst/>
                        </a:rPr>
                        <a:t>Add, fetch, or remove individual items, check membership, intersect, union, difference, fetch random items</a:t>
                      </a:r>
                      <a:endParaRPr lang="en-US" sz="1600">
                        <a:effectLst/>
                        <a:latin typeface="Arial Narrow" panose="020B0606020202030204" pitchFamily="34" charset="0"/>
                      </a:endParaRPr>
                    </a:p>
                  </a:txBody>
                  <a:tcPr marL="50015" marR="50015" marT="25008" marB="25008" anchor="ctr"/>
                </a:tc>
              </a:tr>
              <a:tr h="721878">
                <a:tc>
                  <a:txBody>
                    <a:bodyPr/>
                    <a:lstStyle/>
                    <a:p>
                      <a:r>
                        <a:rPr lang="en-US" sz="1600">
                          <a:effectLst/>
                        </a:rPr>
                        <a:t>HASH</a:t>
                      </a:r>
                      <a:endParaRPr lang="en-US" sz="1600">
                        <a:effectLst/>
                        <a:latin typeface="Arial Narrow" panose="020B0606020202030204" pitchFamily="34" charset="0"/>
                      </a:endParaRPr>
                    </a:p>
                  </a:txBody>
                  <a:tcPr marL="50015" marR="50015" marT="25008" marB="25008" anchor="ctr"/>
                </a:tc>
                <a:tc>
                  <a:txBody>
                    <a:bodyPr/>
                    <a:lstStyle/>
                    <a:p>
                      <a:r>
                        <a:rPr lang="en-US" sz="1600">
                          <a:effectLst/>
                        </a:rPr>
                        <a:t>Unordered hash table of keys to values</a:t>
                      </a:r>
                      <a:endParaRPr lang="en-US" sz="1600">
                        <a:effectLst/>
                        <a:latin typeface="Arial Narrow" panose="020B0606020202030204" pitchFamily="34" charset="0"/>
                      </a:endParaRPr>
                    </a:p>
                  </a:txBody>
                  <a:tcPr marL="50015" marR="50015" marT="25008" marB="25008" anchor="ctr"/>
                </a:tc>
                <a:tc>
                  <a:txBody>
                    <a:bodyPr/>
                    <a:lstStyle/>
                    <a:p>
                      <a:r>
                        <a:rPr lang="en-US" sz="1600">
                          <a:effectLst/>
                        </a:rPr>
                        <a:t>Add, fetch, or remove individual items, fetch the whole hash</a:t>
                      </a:r>
                      <a:endParaRPr lang="en-US" sz="1600">
                        <a:effectLst/>
                        <a:latin typeface="Arial Narrow" panose="020B0606020202030204" pitchFamily="34" charset="0"/>
                      </a:endParaRPr>
                    </a:p>
                  </a:txBody>
                  <a:tcPr marL="50015" marR="50015" marT="25008" marB="25008" anchor="ctr"/>
                </a:tc>
              </a:tr>
              <a:tr h="1155675">
                <a:tc>
                  <a:txBody>
                    <a:bodyPr/>
                    <a:lstStyle/>
                    <a:p>
                      <a:r>
                        <a:rPr lang="en-US" sz="1600">
                          <a:effectLst/>
                        </a:rPr>
                        <a:t>ZSET (sorted set)</a:t>
                      </a:r>
                      <a:endParaRPr lang="en-US" sz="1600">
                        <a:effectLst/>
                        <a:latin typeface="Arial Narrow" panose="020B0606020202030204" pitchFamily="34" charset="0"/>
                      </a:endParaRPr>
                    </a:p>
                  </a:txBody>
                  <a:tcPr marL="50015" marR="50015" marT="25008" marB="25008" anchor="ctr"/>
                </a:tc>
                <a:tc>
                  <a:txBody>
                    <a:bodyPr/>
                    <a:lstStyle/>
                    <a:p>
                      <a:r>
                        <a:rPr lang="en-US" sz="1600">
                          <a:effectLst/>
                        </a:rPr>
                        <a:t>Ordered mapping of string members to floating-point scores, ordered by score</a:t>
                      </a:r>
                      <a:endParaRPr lang="en-US" sz="1600">
                        <a:effectLst/>
                        <a:latin typeface="Arial Narrow" panose="020B0606020202030204" pitchFamily="34" charset="0"/>
                      </a:endParaRPr>
                    </a:p>
                  </a:txBody>
                  <a:tcPr marL="50015" marR="50015" marT="25008" marB="25008" anchor="ctr"/>
                </a:tc>
                <a:tc>
                  <a:txBody>
                    <a:bodyPr/>
                    <a:lstStyle/>
                    <a:p>
                      <a:r>
                        <a:rPr lang="en-US" sz="1600" dirty="0">
                          <a:effectLst/>
                        </a:rPr>
                        <a:t>Add, fetch, or remove individual values, fetch items based on score ranges or member value</a:t>
                      </a:r>
                      <a:endParaRPr lang="en-US" sz="1600" dirty="0">
                        <a:effectLst/>
                        <a:latin typeface="Arial Narrow" panose="020B0606020202030204" pitchFamily="34" charset="0"/>
                      </a:endParaRPr>
                    </a:p>
                  </a:txBody>
                  <a:tcPr marL="50015" marR="50015" marT="25008" marB="25008" anchor="ctr"/>
                </a:tc>
              </a:tr>
            </a:tbl>
          </a:graphicData>
        </a:graphic>
      </p:graphicFrame>
    </p:spTree>
    <p:extLst>
      <p:ext uri="{BB962C8B-B14F-4D97-AF65-F5344CB8AC3E}">
        <p14:creationId xmlns:p14="http://schemas.microsoft.com/office/powerpoint/2010/main" val="3590287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Redis</a:t>
            </a:r>
            <a:r>
              <a:rPr lang="en-US" dirty="0" smtClean="0"/>
              <a:t> Commands</a:t>
            </a:r>
            <a:endParaRPr lang="en-US" dirty="0"/>
          </a:p>
        </p:txBody>
      </p:sp>
      <p:sp>
        <p:nvSpPr>
          <p:cNvPr id="3" name="Content Placeholder 2"/>
          <p:cNvSpPr>
            <a:spLocks noGrp="1"/>
          </p:cNvSpPr>
          <p:nvPr>
            <p:ph idx="1"/>
          </p:nvPr>
        </p:nvSpPr>
        <p:spPr>
          <a:xfrm>
            <a:off x="641351" y="1971676"/>
            <a:ext cx="10949516" cy="4372853"/>
          </a:xfrm>
        </p:spPr>
        <p:txBody>
          <a:bodyPr>
            <a:normAutofit/>
          </a:bodyPr>
          <a:lstStyle/>
          <a:p>
            <a:r>
              <a:rPr lang="en-US" dirty="0" smtClean="0"/>
              <a:t>The SET command stores a value with a specified key:</a:t>
            </a:r>
          </a:p>
          <a:p>
            <a:pPr lvl="3"/>
            <a:r>
              <a:rPr lang="en-US" dirty="0" smtClean="0"/>
              <a:t>SET name “</a:t>
            </a:r>
            <a:r>
              <a:rPr lang="en-US" dirty="0" err="1" smtClean="0"/>
              <a:t>TechM</a:t>
            </a:r>
            <a:r>
              <a:rPr lang="en-US" dirty="0" smtClean="0"/>
              <a:t>”</a:t>
            </a:r>
          </a:p>
          <a:p>
            <a:r>
              <a:rPr lang="en-US" dirty="0" smtClean="0"/>
              <a:t>The GET command helps to retrieve the value stored in the key:</a:t>
            </a:r>
          </a:p>
          <a:p>
            <a:pPr lvl="3"/>
            <a:r>
              <a:rPr lang="en-US" dirty="0" smtClean="0"/>
              <a:t>GET name 		=&gt; “</a:t>
            </a:r>
            <a:r>
              <a:rPr lang="en-US" dirty="0" err="1" smtClean="0"/>
              <a:t>TechM</a:t>
            </a:r>
            <a:r>
              <a:rPr lang="en-US" dirty="0" smtClean="0"/>
              <a:t>”</a:t>
            </a:r>
            <a:endParaRPr lang="en-US" dirty="0"/>
          </a:p>
          <a:p>
            <a:r>
              <a:rPr lang="en-US" dirty="0" smtClean="0"/>
              <a:t>Numeric values can be incremented with INCR command</a:t>
            </a:r>
          </a:p>
          <a:p>
            <a:pPr lvl="3"/>
            <a:r>
              <a:rPr lang="en-US" dirty="0" smtClean="0"/>
              <a:t>SET value 10		=&gt; 10</a:t>
            </a:r>
          </a:p>
          <a:p>
            <a:pPr lvl="1"/>
            <a:r>
              <a:rPr lang="en-US" dirty="0" smtClean="0"/>
              <a:t>INCR value 			=&gt; 11</a:t>
            </a:r>
          </a:p>
          <a:p>
            <a:pPr lvl="3"/>
            <a:r>
              <a:rPr lang="en-US" dirty="0" smtClean="0"/>
              <a:t>INCR value		=&gt; 12</a:t>
            </a:r>
          </a:p>
          <a:p>
            <a:r>
              <a:rPr lang="en-US" dirty="0" smtClean="0"/>
              <a:t>DECR command decrements the value </a:t>
            </a:r>
          </a:p>
          <a:p>
            <a:pPr lvl="3"/>
            <a:r>
              <a:rPr lang="en-US" dirty="0" smtClean="0"/>
              <a:t>DEL value		=&gt; 11 </a:t>
            </a:r>
          </a:p>
        </p:txBody>
      </p:sp>
    </p:spTree>
    <p:extLst>
      <p:ext uri="{BB962C8B-B14F-4D97-AF65-F5344CB8AC3E}">
        <p14:creationId xmlns:p14="http://schemas.microsoft.com/office/powerpoint/2010/main" val="2270269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89597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42497" y="0"/>
            <a:ext cx="9707006" cy="6858000"/>
          </a:xfrm>
          <a:prstGeom prst="rect">
            <a:avLst/>
          </a:prstGeom>
        </p:spPr>
      </p:pic>
    </p:spTree>
    <p:extLst>
      <p:ext uri="{BB962C8B-B14F-4D97-AF65-F5344CB8AC3E}">
        <p14:creationId xmlns:p14="http://schemas.microsoft.com/office/powerpoint/2010/main" val="16149357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497" y="0"/>
            <a:ext cx="9707006" cy="6858000"/>
          </a:xfrm>
          <a:prstGeom prst="rect">
            <a:avLst/>
          </a:prstGeom>
        </p:spPr>
      </p:pic>
    </p:spTree>
    <p:extLst>
      <p:ext uri="{BB962C8B-B14F-4D97-AF65-F5344CB8AC3E}">
        <p14:creationId xmlns:p14="http://schemas.microsoft.com/office/powerpoint/2010/main" val="24722574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Azure </a:t>
            </a:r>
            <a:r>
              <a:rPr lang="en-US" dirty="0" err="1" smtClean="0"/>
              <a:t>Redis</a:t>
            </a:r>
            <a:r>
              <a:rPr lang="en-US" dirty="0" smtClean="0"/>
              <a:t> Cache</a:t>
            </a:r>
            <a:endParaRPr lang="en-US" dirty="0"/>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4165837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Azure </a:t>
            </a:r>
            <a:r>
              <a:rPr lang="en-US" dirty="0" err="1" smtClean="0"/>
              <a:t>Redis</a:t>
            </a:r>
            <a:r>
              <a:rPr lang="en-US" dirty="0" smtClean="0"/>
              <a:t> Cache</a:t>
            </a:r>
            <a:endParaRPr lang="en-US" dirty="0"/>
          </a:p>
        </p:txBody>
      </p:sp>
      <p:sp>
        <p:nvSpPr>
          <p:cNvPr id="5" name="Content Placeholder 4"/>
          <p:cNvSpPr>
            <a:spLocks noGrp="1"/>
          </p:cNvSpPr>
          <p:nvPr>
            <p:ph idx="1"/>
          </p:nvPr>
        </p:nvSpPr>
        <p:spPr>
          <a:xfrm>
            <a:off x="641351" y="1971676"/>
            <a:ext cx="10949516" cy="2215991"/>
          </a:xfrm>
        </p:spPr>
        <p:txBody>
          <a:bodyPr/>
          <a:lstStyle/>
          <a:p>
            <a:r>
              <a:rPr lang="en-US" dirty="0" smtClean="0"/>
              <a:t>Based on the open-source </a:t>
            </a:r>
            <a:r>
              <a:rPr lang="en-US" dirty="0" err="1" smtClean="0"/>
              <a:t>Redis</a:t>
            </a:r>
            <a:r>
              <a:rPr lang="en-US" dirty="0" smtClean="0"/>
              <a:t> cache</a:t>
            </a:r>
          </a:p>
          <a:p>
            <a:r>
              <a:rPr lang="en-US" dirty="0" smtClean="0"/>
              <a:t>Gives a secure, dedicated </a:t>
            </a:r>
            <a:r>
              <a:rPr lang="en-US" dirty="0" err="1" smtClean="0"/>
              <a:t>Redis</a:t>
            </a:r>
            <a:r>
              <a:rPr lang="en-US" dirty="0" smtClean="0"/>
              <a:t> cache, managed by Microsoft and accessible by any application within Azure</a:t>
            </a:r>
          </a:p>
          <a:p>
            <a:r>
              <a:rPr lang="en-US" dirty="0" smtClean="0"/>
              <a:t>Available in different tiers</a:t>
            </a:r>
          </a:p>
          <a:p>
            <a:pPr lvl="2"/>
            <a:r>
              <a:rPr lang="en-US" dirty="0" smtClean="0"/>
              <a:t>Basic – Single node, multiple sizes, ideal for test/dev</a:t>
            </a:r>
          </a:p>
          <a:p>
            <a:pPr lvl="2"/>
            <a:r>
              <a:rPr lang="en-US" dirty="0" smtClean="0"/>
              <a:t>Standard – Replicated cache in a 2-node primary/secondary configuration. </a:t>
            </a:r>
            <a:r>
              <a:rPr lang="en-US" dirty="0" err="1" smtClean="0"/>
              <a:t>Upto</a:t>
            </a:r>
            <a:r>
              <a:rPr lang="en-US" dirty="0" smtClean="0"/>
              <a:t> 53 GB.</a:t>
            </a:r>
          </a:p>
          <a:p>
            <a:pPr lvl="2"/>
            <a:r>
              <a:rPr lang="en-US" dirty="0" smtClean="0"/>
              <a:t>Premium – Standard tier features plus better performance, bigger workloads, disaster recovery, enhanced security, etc. </a:t>
            </a:r>
            <a:r>
              <a:rPr lang="en-US" dirty="0" err="1" smtClean="0"/>
              <a:t>Upto</a:t>
            </a:r>
            <a:r>
              <a:rPr lang="en-US" dirty="0" smtClean="0"/>
              <a:t> 530 GB.</a:t>
            </a:r>
            <a:endParaRPr lang="en-US" dirty="0"/>
          </a:p>
        </p:txBody>
      </p:sp>
    </p:spTree>
    <p:extLst>
      <p:ext uri="{BB962C8B-B14F-4D97-AF65-F5344CB8AC3E}">
        <p14:creationId xmlns:p14="http://schemas.microsoft.com/office/powerpoint/2010/main" val="7048271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a:t>
            </a:r>
            <a:r>
              <a:rPr lang="en-US" dirty="0" err="1" smtClean="0"/>
              <a:t>Redis</a:t>
            </a:r>
            <a:r>
              <a:rPr lang="en-US" dirty="0" smtClean="0"/>
              <a:t> cache</a:t>
            </a:r>
            <a:endParaRPr lang="en-US" dirty="0"/>
          </a:p>
        </p:txBody>
      </p:sp>
      <p:pic>
        <p:nvPicPr>
          <p:cNvPr id="5" name="Content Placeholder 4"/>
          <p:cNvPicPr>
            <a:picLocks noGrp="1" noChangeAspect="1"/>
          </p:cNvPicPr>
          <p:nvPr>
            <p:ph idx="1"/>
          </p:nvPr>
        </p:nvPicPr>
        <p:blipFill>
          <a:blip r:embed="rId2"/>
          <a:stretch>
            <a:fillRect/>
          </a:stretch>
        </p:blipFill>
        <p:spPr>
          <a:xfrm>
            <a:off x="625545" y="1285412"/>
            <a:ext cx="10947262" cy="5045050"/>
          </a:xfrm>
          <a:prstGeom prst="rect">
            <a:avLst/>
          </a:prstGeom>
        </p:spPr>
      </p:pic>
    </p:spTree>
    <p:extLst>
      <p:ext uri="{BB962C8B-B14F-4D97-AF65-F5344CB8AC3E}">
        <p14:creationId xmlns:p14="http://schemas.microsoft.com/office/powerpoint/2010/main" val="18152119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a:t>
            </a:r>
            <a:r>
              <a:rPr lang="en-US" dirty="0" err="1" smtClean="0"/>
              <a:t>Redis</a:t>
            </a:r>
            <a:r>
              <a:rPr lang="en-US" dirty="0" smtClean="0"/>
              <a:t> cache</a:t>
            </a:r>
            <a:endParaRPr lang="en-US" dirty="0"/>
          </a:p>
        </p:txBody>
      </p:sp>
      <p:pic>
        <p:nvPicPr>
          <p:cNvPr id="4" name="Content Placeholder 3"/>
          <p:cNvPicPr>
            <a:picLocks noGrp="1" noChangeAspect="1"/>
          </p:cNvPicPr>
          <p:nvPr>
            <p:ph idx="1"/>
          </p:nvPr>
        </p:nvPicPr>
        <p:blipFill>
          <a:blip r:embed="rId2"/>
          <a:stretch>
            <a:fillRect/>
          </a:stretch>
        </p:blipFill>
        <p:spPr>
          <a:xfrm>
            <a:off x="620641" y="1320384"/>
            <a:ext cx="10957070" cy="4918836"/>
          </a:xfrm>
          <a:prstGeom prst="rect">
            <a:avLst/>
          </a:prstGeom>
        </p:spPr>
      </p:pic>
    </p:spTree>
    <p:extLst>
      <p:ext uri="{BB962C8B-B14F-4D97-AF65-F5344CB8AC3E}">
        <p14:creationId xmlns:p14="http://schemas.microsoft.com/office/powerpoint/2010/main" val="3242958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41351" y="1971676"/>
            <a:ext cx="10949516" cy="2492990"/>
          </a:xfrm>
        </p:spPr>
        <p:txBody>
          <a:bodyPr/>
          <a:lstStyle/>
          <a:p>
            <a:r>
              <a:rPr lang="en-US" dirty="0" smtClean="0"/>
              <a:t>Introduction to </a:t>
            </a:r>
            <a:r>
              <a:rPr lang="en-US" dirty="0" err="1" smtClean="0"/>
              <a:t>Redis</a:t>
            </a:r>
            <a:endParaRPr lang="en-US" dirty="0" smtClean="0"/>
          </a:p>
          <a:p>
            <a:r>
              <a:rPr lang="en-US" dirty="0" smtClean="0"/>
              <a:t>Azure </a:t>
            </a:r>
            <a:r>
              <a:rPr lang="en-US" dirty="0" err="1" smtClean="0"/>
              <a:t>Redis</a:t>
            </a:r>
            <a:r>
              <a:rPr lang="en-US" dirty="0" smtClean="0"/>
              <a:t> Cache</a:t>
            </a:r>
          </a:p>
          <a:p>
            <a:r>
              <a:rPr lang="en-US" dirty="0" smtClean="0"/>
              <a:t>Creating, Managing and Accessing an Azure </a:t>
            </a:r>
            <a:r>
              <a:rPr lang="en-US" dirty="0" err="1" smtClean="0"/>
              <a:t>Redis</a:t>
            </a:r>
            <a:r>
              <a:rPr lang="en-US" dirty="0" smtClean="0"/>
              <a:t> cache</a:t>
            </a:r>
          </a:p>
          <a:p>
            <a:r>
              <a:rPr lang="en-US" dirty="0" smtClean="0"/>
              <a:t>Programmatically working with Azure </a:t>
            </a:r>
            <a:r>
              <a:rPr lang="en-US" dirty="0" err="1" smtClean="0"/>
              <a:t>Redis</a:t>
            </a:r>
            <a:r>
              <a:rPr lang="en-US" dirty="0" smtClean="0"/>
              <a:t> Cache</a:t>
            </a:r>
          </a:p>
          <a:p>
            <a:pPr lvl="2"/>
            <a:r>
              <a:rPr lang="en-US" dirty="0" smtClean="0"/>
              <a:t>Working with simple objects</a:t>
            </a:r>
          </a:p>
          <a:p>
            <a:pPr lvl="2"/>
            <a:r>
              <a:rPr lang="en-US" dirty="0" smtClean="0"/>
              <a:t>Working with .NET objects</a:t>
            </a:r>
          </a:p>
          <a:p>
            <a:pPr lvl="2"/>
            <a:r>
              <a:rPr lang="en-US" dirty="0" smtClean="0"/>
              <a:t>Implementing a Pub-Sub Framework</a:t>
            </a:r>
          </a:p>
          <a:p>
            <a:r>
              <a:rPr lang="en-US" dirty="0" smtClean="0"/>
              <a:t>Monitoring and Alerts</a:t>
            </a:r>
          </a:p>
          <a:p>
            <a:r>
              <a:rPr lang="en-US" dirty="0" smtClean="0"/>
              <a:t>Further Reading</a:t>
            </a:r>
            <a:endParaRPr lang="en-US" dirty="0"/>
          </a:p>
        </p:txBody>
      </p:sp>
    </p:spTree>
    <p:extLst>
      <p:ext uri="{BB962C8B-B14F-4D97-AF65-F5344CB8AC3E}">
        <p14:creationId xmlns:p14="http://schemas.microsoft.com/office/powerpoint/2010/main" val="51043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 </a:t>
            </a:r>
            <a:r>
              <a:rPr lang="en-US" dirty="0" err="1" smtClean="0"/>
              <a:t>Redis</a:t>
            </a:r>
            <a:r>
              <a:rPr lang="en-US" dirty="0" smtClean="0"/>
              <a:t> cache</a:t>
            </a:r>
            <a:endParaRPr lang="en-US" dirty="0"/>
          </a:p>
        </p:txBody>
      </p:sp>
      <p:pic>
        <p:nvPicPr>
          <p:cNvPr id="5" name="Content Placeholder 4"/>
          <p:cNvPicPr>
            <a:picLocks noGrp="1" noChangeAspect="1"/>
          </p:cNvPicPr>
          <p:nvPr>
            <p:ph idx="1"/>
          </p:nvPr>
        </p:nvPicPr>
        <p:blipFill>
          <a:blip r:embed="rId2"/>
          <a:stretch>
            <a:fillRect/>
          </a:stretch>
        </p:blipFill>
        <p:spPr>
          <a:xfrm>
            <a:off x="664868" y="1454223"/>
            <a:ext cx="10868616" cy="5016916"/>
          </a:xfrm>
          <a:prstGeom prst="rect">
            <a:avLst/>
          </a:prstGeom>
        </p:spPr>
      </p:pic>
    </p:spTree>
    <p:extLst>
      <p:ext uri="{BB962C8B-B14F-4D97-AF65-F5344CB8AC3E}">
        <p14:creationId xmlns:p14="http://schemas.microsoft.com/office/powerpoint/2010/main" val="22122555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a </a:t>
            </a:r>
            <a:r>
              <a:rPr lang="en-US" dirty="0" err="1" smtClean="0"/>
              <a:t>Redis</a:t>
            </a:r>
            <a:r>
              <a:rPr lang="en-US" dirty="0" smtClean="0"/>
              <a:t> cache</a:t>
            </a:r>
            <a:endParaRPr lang="en-US" dirty="0"/>
          </a:p>
        </p:txBody>
      </p:sp>
      <p:pic>
        <p:nvPicPr>
          <p:cNvPr id="4" name="Content Placeholder 3"/>
          <p:cNvPicPr>
            <a:picLocks noGrp="1" noChangeAspect="1"/>
          </p:cNvPicPr>
          <p:nvPr>
            <p:ph idx="1"/>
          </p:nvPr>
        </p:nvPicPr>
        <p:blipFill>
          <a:blip r:embed="rId2"/>
          <a:stretch>
            <a:fillRect/>
          </a:stretch>
        </p:blipFill>
        <p:spPr>
          <a:xfrm>
            <a:off x="3873869" y="1313547"/>
            <a:ext cx="4450614" cy="5185728"/>
          </a:xfrm>
          <a:prstGeom prst="rect">
            <a:avLst/>
          </a:prstGeom>
        </p:spPr>
      </p:pic>
    </p:spTree>
    <p:extLst>
      <p:ext uri="{BB962C8B-B14F-4D97-AF65-F5344CB8AC3E}">
        <p14:creationId xmlns:p14="http://schemas.microsoft.com/office/powerpoint/2010/main" val="1469309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Caches</a:t>
            </a:r>
            <a:endParaRPr lang="en-US" dirty="0"/>
          </a:p>
        </p:txBody>
      </p:sp>
      <p:sp>
        <p:nvSpPr>
          <p:cNvPr id="3" name="Content Placeholder 2"/>
          <p:cNvSpPr>
            <a:spLocks noGrp="1"/>
          </p:cNvSpPr>
          <p:nvPr>
            <p:ph idx="1"/>
          </p:nvPr>
        </p:nvSpPr>
        <p:spPr/>
        <p:txBody>
          <a:bodyPr/>
          <a:lstStyle/>
          <a:p>
            <a:r>
              <a:rPr lang="en-US" dirty="0" smtClean="0"/>
              <a:t>Connecting to the cache</a:t>
            </a:r>
          </a:p>
          <a:p>
            <a:r>
              <a:rPr lang="en-US" dirty="0" smtClean="0"/>
              <a:t>Add and retrieve objects from cache</a:t>
            </a:r>
          </a:p>
          <a:p>
            <a:r>
              <a:rPr lang="en-US" dirty="0" smtClean="0"/>
              <a:t>Work with .NET objects in the cache</a:t>
            </a:r>
          </a:p>
        </p:txBody>
      </p:sp>
    </p:spTree>
    <p:extLst>
      <p:ext uri="{BB962C8B-B14F-4D97-AF65-F5344CB8AC3E}">
        <p14:creationId xmlns:p14="http://schemas.microsoft.com/office/powerpoint/2010/main" val="18133152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the cache</a:t>
            </a:r>
            <a:endParaRPr lang="en-US" dirty="0"/>
          </a:p>
        </p:txBody>
      </p:sp>
      <p:sp>
        <p:nvSpPr>
          <p:cNvPr id="3" name="Content Placeholder 2"/>
          <p:cNvSpPr>
            <a:spLocks noGrp="1"/>
          </p:cNvSpPr>
          <p:nvPr>
            <p:ph idx="1"/>
          </p:nvPr>
        </p:nvSpPr>
        <p:spPr>
          <a:xfrm>
            <a:off x="641351" y="1971676"/>
            <a:ext cx="10949516" cy="1661993"/>
          </a:xfrm>
        </p:spPr>
        <p:txBody>
          <a:bodyPr/>
          <a:lstStyle/>
          <a:p>
            <a:r>
              <a:rPr lang="en-US" dirty="0" smtClean="0"/>
              <a:t>Install the </a:t>
            </a:r>
            <a:r>
              <a:rPr lang="en-US" b="1" dirty="0" err="1">
                <a:latin typeface="Consolas" panose="020B0609020204030204" pitchFamily="49" charset="0"/>
              </a:rPr>
              <a:t>StackExchange.Redis</a:t>
            </a:r>
            <a:r>
              <a:rPr lang="en-US" dirty="0" smtClean="0"/>
              <a:t> </a:t>
            </a:r>
            <a:r>
              <a:rPr lang="en-US" dirty="0" err="1" smtClean="0"/>
              <a:t>Nuget</a:t>
            </a:r>
            <a:r>
              <a:rPr lang="en-US" dirty="0" smtClean="0"/>
              <a:t> package to your project</a:t>
            </a:r>
          </a:p>
          <a:p>
            <a:pPr marL="0" indent="0">
              <a:buNone/>
            </a:pPr>
            <a:r>
              <a:rPr lang="en-US" dirty="0" smtClean="0"/>
              <a:t>	</a:t>
            </a:r>
            <a:r>
              <a:rPr lang="en-US" sz="2400" b="1" dirty="0">
                <a:latin typeface="Consolas" panose="020B0609020204030204" pitchFamily="49" charset="0"/>
              </a:rPr>
              <a:t>Install-Package </a:t>
            </a:r>
            <a:r>
              <a:rPr lang="en-US" sz="2400" b="1" dirty="0" err="1">
                <a:latin typeface="Consolas" panose="020B0609020204030204" pitchFamily="49" charset="0"/>
              </a:rPr>
              <a:t>StackExchange.Redis</a:t>
            </a:r>
            <a:endParaRPr lang="en-US" sz="2400" b="1" dirty="0">
              <a:latin typeface="Consolas" panose="020B0609020204030204" pitchFamily="49" charset="0"/>
            </a:endParaRPr>
          </a:p>
          <a:p>
            <a:r>
              <a:rPr lang="en-US" dirty="0" smtClean="0"/>
              <a:t>Add the</a:t>
            </a:r>
            <a:r>
              <a:rPr lang="en-US" sz="2400" dirty="0" smtClean="0">
                <a:solidFill>
                  <a:srgbClr val="0070C0"/>
                </a:solidFill>
                <a:latin typeface="Consolas" panose="020B0609020204030204" pitchFamily="49" charset="0"/>
              </a:rPr>
              <a:t> </a:t>
            </a:r>
            <a:r>
              <a:rPr lang="en-US" b="1" dirty="0" err="1">
                <a:latin typeface="Consolas" panose="020B0609020204030204" pitchFamily="49" charset="0"/>
              </a:rPr>
              <a:t>StackExchange.Redis</a:t>
            </a:r>
            <a:r>
              <a:rPr lang="en-US" b="1" dirty="0">
                <a:latin typeface="Consolas" panose="020B0609020204030204" pitchFamily="49" charset="0"/>
              </a:rPr>
              <a:t> </a:t>
            </a:r>
            <a:r>
              <a:rPr lang="en-US" dirty="0" smtClean="0"/>
              <a:t>namespace to your .</a:t>
            </a:r>
            <a:r>
              <a:rPr lang="en-US" dirty="0" err="1" smtClean="0"/>
              <a:t>cs</a:t>
            </a:r>
            <a:r>
              <a:rPr lang="en-US" dirty="0" smtClean="0"/>
              <a:t> file</a:t>
            </a:r>
          </a:p>
          <a:p>
            <a:r>
              <a:rPr lang="en-US" dirty="0" smtClean="0"/>
              <a:t>Use the static </a:t>
            </a:r>
            <a:r>
              <a:rPr lang="en-US" b="1" dirty="0">
                <a:latin typeface="Consolas" panose="020B0609020204030204" pitchFamily="49" charset="0"/>
              </a:rPr>
              <a:t>Connect</a:t>
            </a:r>
            <a:r>
              <a:rPr lang="en-US" dirty="0" smtClean="0"/>
              <a:t> method of the </a:t>
            </a:r>
            <a:r>
              <a:rPr lang="en-US" b="1" dirty="0" err="1">
                <a:latin typeface="Consolas" panose="020B0609020204030204" pitchFamily="49" charset="0"/>
              </a:rPr>
              <a:t>ConnectionMultiplexer</a:t>
            </a:r>
            <a:r>
              <a:rPr lang="en-US" dirty="0" smtClean="0"/>
              <a:t> class</a:t>
            </a:r>
          </a:p>
          <a:p>
            <a:endParaRPr lang="en-US" sz="2400" dirty="0">
              <a:latin typeface="Consolas" panose="020B0609020204030204" pitchFamily="49" charset="0"/>
            </a:endParaRPr>
          </a:p>
        </p:txBody>
      </p:sp>
    </p:spTree>
    <p:extLst>
      <p:ext uri="{BB962C8B-B14F-4D97-AF65-F5344CB8AC3E}">
        <p14:creationId xmlns:p14="http://schemas.microsoft.com/office/powerpoint/2010/main" val="29026859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673"/>
            <a:ext cx="12192000" cy="6854653"/>
          </a:xfrm>
          <a:prstGeom prst="rect">
            <a:avLst/>
          </a:prstGeom>
        </p:spPr>
      </p:pic>
      <p:sp>
        <p:nvSpPr>
          <p:cNvPr id="6" name="TextBox 5"/>
          <p:cNvSpPr txBox="1"/>
          <p:nvPr/>
        </p:nvSpPr>
        <p:spPr>
          <a:xfrm>
            <a:off x="4248250" y="773723"/>
            <a:ext cx="3695499" cy="369332"/>
          </a:xfrm>
          <a:prstGeom prst="rect">
            <a:avLst/>
          </a:prstGeom>
          <a:solidFill>
            <a:srgbClr val="FFFF00"/>
          </a:solidFill>
        </p:spPr>
        <p:txBody>
          <a:bodyPr wrap="none" rtlCol="0">
            <a:spAutoFit/>
          </a:bodyPr>
          <a:lstStyle/>
          <a:p>
            <a:r>
              <a:rPr lang="en-US" dirty="0" smtClean="0"/>
              <a:t>Working with string objects in cache</a:t>
            </a:r>
            <a:endParaRPr lang="en-US" dirty="0"/>
          </a:p>
        </p:txBody>
      </p:sp>
    </p:spTree>
    <p:extLst>
      <p:ext uri="{BB962C8B-B14F-4D97-AF65-F5344CB8AC3E}">
        <p14:creationId xmlns:p14="http://schemas.microsoft.com/office/powerpoint/2010/main" val="24511121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
        <p:nvSpPr>
          <p:cNvPr id="3" name="TextBox 2"/>
          <p:cNvSpPr txBox="1"/>
          <p:nvPr/>
        </p:nvSpPr>
        <p:spPr>
          <a:xfrm>
            <a:off x="5080337" y="829994"/>
            <a:ext cx="2031325" cy="369332"/>
          </a:xfrm>
          <a:prstGeom prst="rect">
            <a:avLst/>
          </a:prstGeom>
          <a:solidFill>
            <a:srgbClr val="FFFF00"/>
          </a:solidFill>
        </p:spPr>
        <p:txBody>
          <a:bodyPr wrap="none" rtlCol="0">
            <a:spAutoFit/>
          </a:bodyPr>
          <a:lstStyle/>
          <a:p>
            <a:r>
              <a:rPr lang="en-US" dirty="0" smtClean="0"/>
              <a:t>Using </a:t>
            </a:r>
            <a:r>
              <a:rPr lang="en-US" dirty="0" err="1" smtClean="0"/>
              <a:t>int</a:t>
            </a:r>
            <a:r>
              <a:rPr lang="en-US" dirty="0" smtClean="0"/>
              <a:t> and float</a:t>
            </a:r>
            <a:endParaRPr lang="en-US" dirty="0"/>
          </a:p>
        </p:txBody>
      </p:sp>
    </p:spTree>
    <p:extLst>
      <p:ext uri="{BB962C8B-B14F-4D97-AF65-F5344CB8AC3E}">
        <p14:creationId xmlns:p14="http://schemas.microsoft.com/office/powerpoint/2010/main" val="667432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
        <p:nvSpPr>
          <p:cNvPr id="3" name="TextBox 2"/>
          <p:cNvSpPr txBox="1"/>
          <p:nvPr/>
        </p:nvSpPr>
        <p:spPr>
          <a:xfrm>
            <a:off x="4089649" y="801858"/>
            <a:ext cx="4012702" cy="369332"/>
          </a:xfrm>
          <a:prstGeom prst="rect">
            <a:avLst/>
          </a:prstGeom>
          <a:solidFill>
            <a:srgbClr val="FFFF00"/>
          </a:solidFill>
        </p:spPr>
        <p:txBody>
          <a:bodyPr wrap="square" rtlCol="0">
            <a:spAutoFit/>
          </a:bodyPr>
          <a:lstStyle/>
          <a:p>
            <a:pPr algn="ctr"/>
            <a:r>
              <a:rPr lang="en-US" dirty="0" smtClean="0"/>
              <a:t>Working with .NET objects in cache</a:t>
            </a:r>
            <a:endParaRPr lang="en-US" dirty="0"/>
          </a:p>
        </p:txBody>
      </p:sp>
    </p:spTree>
    <p:extLst>
      <p:ext uri="{BB962C8B-B14F-4D97-AF65-F5344CB8AC3E}">
        <p14:creationId xmlns:p14="http://schemas.microsoft.com/office/powerpoint/2010/main" val="1022906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Pub-Sub Framework</a:t>
            </a:r>
            <a:endParaRPr lang="en-US" dirty="0"/>
          </a:p>
        </p:txBody>
      </p:sp>
      <p:sp>
        <p:nvSpPr>
          <p:cNvPr id="3" name="Content Placeholder 2"/>
          <p:cNvSpPr>
            <a:spLocks noGrp="1"/>
          </p:cNvSpPr>
          <p:nvPr>
            <p:ph idx="1"/>
          </p:nvPr>
        </p:nvSpPr>
        <p:spPr>
          <a:xfrm>
            <a:off x="641351" y="1971676"/>
            <a:ext cx="10949516" cy="553998"/>
          </a:xfrm>
        </p:spPr>
        <p:txBody>
          <a:bodyPr/>
          <a:lstStyle/>
          <a:p>
            <a:r>
              <a:rPr lang="en-US" dirty="0" err="1" smtClean="0"/>
              <a:t>Redis</a:t>
            </a:r>
            <a:r>
              <a:rPr lang="en-US" dirty="0" smtClean="0"/>
              <a:t> uses a listener model where if there are no listeners (subscribers) it will not receive any messages</a:t>
            </a:r>
          </a:p>
          <a:p>
            <a:endParaRPr lang="en-US" dirty="0"/>
          </a:p>
        </p:txBody>
      </p:sp>
    </p:spTree>
    <p:extLst>
      <p:ext uri="{BB962C8B-B14F-4D97-AF65-F5344CB8AC3E}">
        <p14:creationId xmlns:p14="http://schemas.microsoft.com/office/powerpoint/2010/main" val="2344046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73"/>
            <a:ext cx="12192000" cy="6854653"/>
          </a:xfrm>
          <a:prstGeom prst="rect">
            <a:avLst/>
          </a:prstGeom>
        </p:spPr>
      </p:pic>
      <p:sp>
        <p:nvSpPr>
          <p:cNvPr id="5" name="TextBox 4"/>
          <p:cNvSpPr txBox="1"/>
          <p:nvPr/>
        </p:nvSpPr>
        <p:spPr>
          <a:xfrm>
            <a:off x="5566047" y="956602"/>
            <a:ext cx="1059906" cy="369332"/>
          </a:xfrm>
          <a:prstGeom prst="rect">
            <a:avLst/>
          </a:prstGeom>
          <a:solidFill>
            <a:srgbClr val="FFFF00"/>
          </a:solidFill>
        </p:spPr>
        <p:txBody>
          <a:bodyPr wrap="none" rtlCol="0">
            <a:spAutoFit/>
          </a:bodyPr>
          <a:lstStyle/>
          <a:p>
            <a:r>
              <a:rPr lang="en-US" dirty="0" smtClean="0"/>
              <a:t>Publisher</a:t>
            </a:r>
            <a:endParaRPr lang="en-US" dirty="0"/>
          </a:p>
        </p:txBody>
      </p:sp>
    </p:spTree>
    <p:extLst>
      <p:ext uri="{BB962C8B-B14F-4D97-AF65-F5344CB8AC3E}">
        <p14:creationId xmlns:p14="http://schemas.microsoft.com/office/powerpoint/2010/main" val="27983883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73"/>
            <a:ext cx="12192000" cy="6854653"/>
          </a:xfrm>
          <a:prstGeom prst="rect">
            <a:avLst/>
          </a:prstGeom>
        </p:spPr>
      </p:pic>
      <p:sp>
        <p:nvSpPr>
          <p:cNvPr id="5" name="TextBox 4"/>
          <p:cNvSpPr txBox="1"/>
          <p:nvPr/>
        </p:nvSpPr>
        <p:spPr>
          <a:xfrm>
            <a:off x="5447659" y="969302"/>
            <a:ext cx="1296681" cy="369332"/>
          </a:xfrm>
          <a:prstGeom prst="rect">
            <a:avLst/>
          </a:prstGeom>
          <a:solidFill>
            <a:srgbClr val="FFFF00"/>
          </a:solidFill>
        </p:spPr>
        <p:txBody>
          <a:bodyPr wrap="square" rtlCol="0">
            <a:spAutoFit/>
          </a:bodyPr>
          <a:lstStyle/>
          <a:p>
            <a:r>
              <a:rPr lang="en-US" dirty="0" smtClean="0"/>
              <a:t>Subscriber</a:t>
            </a:r>
            <a:endParaRPr lang="en-US" dirty="0"/>
          </a:p>
        </p:txBody>
      </p:sp>
    </p:spTree>
    <p:extLst>
      <p:ext uri="{BB962C8B-B14F-4D97-AF65-F5344CB8AC3E}">
        <p14:creationId xmlns:p14="http://schemas.microsoft.com/office/powerpoint/2010/main" val="9587792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 to </a:t>
            </a:r>
            <a:r>
              <a:rPr lang="en-US" dirty="0" err="1" smtClean="0"/>
              <a:t>Redis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5237801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3997"/>
          <a:stretch/>
        </p:blipFill>
        <p:spPr>
          <a:xfrm>
            <a:off x="996950" y="1823499"/>
            <a:ext cx="10198100" cy="3211002"/>
          </a:xfrm>
          <a:prstGeom prst="rect">
            <a:avLst/>
          </a:prstGeom>
        </p:spPr>
      </p:pic>
      <p:sp>
        <p:nvSpPr>
          <p:cNvPr id="2" name="TextBox 1"/>
          <p:cNvSpPr txBox="1"/>
          <p:nvPr/>
        </p:nvSpPr>
        <p:spPr>
          <a:xfrm>
            <a:off x="2895600" y="1168400"/>
            <a:ext cx="1070806" cy="3077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000" dirty="0" smtClean="0">
                <a:latin typeface="Arial" panose="020B0604020202020204" pitchFamily="34" charset="0"/>
                <a:cs typeface="Arial" panose="020B0604020202020204" pitchFamily="34" charset="0"/>
              </a:rPr>
              <a:t>Publisher</a:t>
            </a:r>
            <a:endParaRPr lang="en-US" sz="2000" dirty="0" smtClean="0">
              <a:latin typeface="Arial" panose="020B0604020202020204" pitchFamily="34" charset="0"/>
              <a:cs typeface="Arial" panose="020B0604020202020204" pitchFamily="34" charset="0"/>
            </a:endParaRPr>
          </a:p>
        </p:txBody>
      </p:sp>
      <p:sp>
        <p:nvSpPr>
          <p:cNvPr id="3" name="TextBox 2"/>
          <p:cNvSpPr txBox="1"/>
          <p:nvPr/>
        </p:nvSpPr>
        <p:spPr>
          <a:xfrm>
            <a:off x="8140700" y="1168400"/>
            <a:ext cx="1226298" cy="3077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US" sz="2000" dirty="0">
                <a:latin typeface="Arial" panose="020B0604020202020204" pitchFamily="34" charset="0"/>
                <a:cs typeface="Arial" panose="020B0604020202020204" pitchFamily="34" charset="0"/>
              </a:rPr>
              <a:t>Subscriber</a:t>
            </a:r>
          </a:p>
        </p:txBody>
      </p:sp>
    </p:spTree>
    <p:extLst>
      <p:ext uri="{BB962C8B-B14F-4D97-AF65-F5344CB8AC3E}">
        <p14:creationId xmlns:p14="http://schemas.microsoft.com/office/powerpoint/2010/main" val="11550721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and Alerts</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4292635" cy="4351338"/>
          </a:xfrm>
          <a:prstGeom prst="rect">
            <a:avLst/>
          </a:prstGeom>
        </p:spPr>
      </p:pic>
      <p:pic>
        <p:nvPicPr>
          <p:cNvPr id="5" name="Picture 4"/>
          <p:cNvPicPr>
            <a:picLocks noChangeAspect="1"/>
          </p:cNvPicPr>
          <p:nvPr/>
        </p:nvPicPr>
        <p:blipFill rotWithShape="1">
          <a:blip r:embed="rId3"/>
          <a:srcRect r="42769"/>
          <a:stretch/>
        </p:blipFill>
        <p:spPr>
          <a:xfrm>
            <a:off x="6259301" y="1363982"/>
            <a:ext cx="5094499" cy="5004751"/>
          </a:xfrm>
          <a:prstGeom prst="rect">
            <a:avLst/>
          </a:prstGeom>
        </p:spPr>
      </p:pic>
    </p:spTree>
    <p:extLst>
      <p:ext uri="{BB962C8B-B14F-4D97-AF65-F5344CB8AC3E}">
        <p14:creationId xmlns:p14="http://schemas.microsoft.com/office/powerpoint/2010/main" val="14109476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US" dirty="0"/>
          </a:p>
        </p:txBody>
      </p:sp>
      <p:sp>
        <p:nvSpPr>
          <p:cNvPr id="3" name="Content Placeholder 2"/>
          <p:cNvSpPr>
            <a:spLocks noGrp="1"/>
          </p:cNvSpPr>
          <p:nvPr>
            <p:ph idx="1"/>
          </p:nvPr>
        </p:nvSpPr>
        <p:spPr/>
        <p:txBody>
          <a:bodyPr/>
          <a:lstStyle/>
          <a:p>
            <a:r>
              <a:rPr lang="en-US" dirty="0" smtClean="0">
                <a:hlinkClick r:id="rId2"/>
              </a:rPr>
              <a:t>https://docs.microsoft.com/en-in/azure/redis-cache/</a:t>
            </a:r>
            <a:endParaRPr lang="en-US" dirty="0" smtClean="0"/>
          </a:p>
          <a:p>
            <a:r>
              <a:rPr lang="en-US" dirty="0" smtClean="0">
                <a:hlinkClick r:id="rId3"/>
              </a:rPr>
              <a:t>https://azure.microsoft.com/en-gb/resources/samples/?service=redis-cache&amp;sort=0</a:t>
            </a:r>
            <a:endParaRPr lang="en-US" dirty="0" smtClean="0"/>
          </a:p>
          <a:p>
            <a:r>
              <a:rPr lang="en-US" dirty="0" smtClean="0">
                <a:hlinkClick r:id="rId4"/>
              </a:rPr>
              <a:t>https://docs.microsoft.com/en-in/dotnet/api/overview/azure/redis-cache?view=azure-dotnet</a:t>
            </a:r>
            <a:endParaRPr lang="en-US" dirty="0" smtClean="0"/>
          </a:p>
          <a:p>
            <a:endParaRPr lang="en-US" dirty="0"/>
          </a:p>
        </p:txBody>
      </p:sp>
    </p:spTree>
    <p:extLst>
      <p:ext uri="{BB962C8B-B14F-4D97-AF65-F5344CB8AC3E}">
        <p14:creationId xmlns:p14="http://schemas.microsoft.com/office/powerpoint/2010/main" val="252489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Text Placeholder 4"/>
          <p:cNvSpPr>
            <a:spLocks noGrp="1"/>
          </p:cNvSpPr>
          <p:nvPr>
            <p:ph type="body" sz="quarter" idx="14"/>
          </p:nvPr>
        </p:nvSpPr>
        <p:spPr/>
        <p:txBody>
          <a:bodyPr/>
          <a:lstStyle/>
          <a:p>
            <a:r>
              <a:rPr lang="en-US" dirty="0" smtClean="0"/>
              <a:t>Technical Learning Services</a:t>
            </a:r>
            <a:endParaRPr lang="en-US" dirty="0"/>
          </a:p>
        </p:txBody>
      </p:sp>
    </p:spTree>
    <p:extLst>
      <p:ext uri="{BB962C8B-B14F-4D97-AF65-F5344CB8AC3E}">
        <p14:creationId xmlns:p14="http://schemas.microsoft.com/office/powerpoint/2010/main" val="141866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Redis</a:t>
            </a:r>
            <a:r>
              <a:rPr lang="en-US" dirty="0" smtClean="0"/>
              <a:t>?</a:t>
            </a:r>
            <a:endParaRPr lang="en-US" dirty="0"/>
          </a:p>
        </p:txBody>
      </p:sp>
      <p:sp>
        <p:nvSpPr>
          <p:cNvPr id="3" name="Content Placeholder 2"/>
          <p:cNvSpPr>
            <a:spLocks noGrp="1"/>
          </p:cNvSpPr>
          <p:nvPr>
            <p:ph idx="1"/>
          </p:nvPr>
        </p:nvSpPr>
        <p:spPr/>
        <p:txBody>
          <a:bodyPr/>
          <a:lstStyle/>
          <a:p>
            <a:r>
              <a:rPr lang="en-US" dirty="0" err="1" smtClean="0"/>
              <a:t>Redis</a:t>
            </a:r>
            <a:r>
              <a:rPr lang="en-US" dirty="0" smtClean="0"/>
              <a:t> is an acronym for </a:t>
            </a:r>
            <a:r>
              <a:rPr lang="en-US" b="1" dirty="0" err="1" smtClean="0"/>
              <a:t>RE</a:t>
            </a:r>
            <a:r>
              <a:rPr lang="en-US" dirty="0" err="1" smtClean="0"/>
              <a:t>mote</a:t>
            </a:r>
            <a:r>
              <a:rPr lang="en-US" dirty="0" smtClean="0"/>
              <a:t> </a:t>
            </a:r>
            <a:r>
              <a:rPr lang="en-US" b="1" dirty="0" err="1" smtClean="0"/>
              <a:t>DI</a:t>
            </a:r>
            <a:r>
              <a:rPr lang="en-US" dirty="0" err="1" smtClean="0"/>
              <a:t>ctionary</a:t>
            </a:r>
            <a:r>
              <a:rPr lang="en-US" dirty="0" smtClean="0"/>
              <a:t> </a:t>
            </a:r>
            <a:r>
              <a:rPr lang="en-US" b="1" dirty="0" smtClean="0"/>
              <a:t>S</a:t>
            </a:r>
            <a:r>
              <a:rPr lang="en-US" dirty="0" smtClean="0"/>
              <a:t>erver</a:t>
            </a:r>
          </a:p>
          <a:p>
            <a:r>
              <a:rPr lang="en-US" dirty="0" err="1" smtClean="0"/>
              <a:t>Redis</a:t>
            </a:r>
            <a:r>
              <a:rPr lang="en-US" dirty="0" smtClean="0"/>
              <a:t> is an open-source (BSD-licensed), in-memory data structure store</a:t>
            </a:r>
          </a:p>
          <a:p>
            <a:r>
              <a:rPr lang="en-US" dirty="0" smtClean="0"/>
              <a:t>It can be compared to a key-value store like NoSQL or MongoDB</a:t>
            </a:r>
          </a:p>
          <a:p>
            <a:r>
              <a:rPr lang="en-US" dirty="0" smtClean="0"/>
              <a:t>It has built-in replication, </a:t>
            </a:r>
            <a:r>
              <a:rPr lang="en-US" dirty="0" err="1" smtClean="0"/>
              <a:t>Lua</a:t>
            </a:r>
            <a:r>
              <a:rPr lang="en-US" dirty="0" smtClean="0"/>
              <a:t> scripting, LRU eviction, transactions and different levels of persistence</a:t>
            </a:r>
          </a:p>
          <a:p>
            <a:r>
              <a:rPr lang="en-US" dirty="0" smtClean="0"/>
              <a:t>It provides high availability via </a:t>
            </a:r>
            <a:r>
              <a:rPr lang="en-US" dirty="0" err="1" smtClean="0"/>
              <a:t>Redis</a:t>
            </a:r>
            <a:r>
              <a:rPr lang="en-US" dirty="0" smtClean="0"/>
              <a:t> Sentinel and automatic partitioning with </a:t>
            </a:r>
            <a:r>
              <a:rPr lang="en-US" dirty="0" err="1" smtClean="0"/>
              <a:t>Redis</a:t>
            </a:r>
            <a:r>
              <a:rPr lang="en-US" dirty="0" smtClean="0"/>
              <a:t> Cluster</a:t>
            </a:r>
          </a:p>
        </p:txBody>
      </p:sp>
    </p:spTree>
    <p:extLst>
      <p:ext uri="{BB962C8B-B14F-4D97-AF65-F5344CB8AC3E}">
        <p14:creationId xmlns:p14="http://schemas.microsoft.com/office/powerpoint/2010/main" val="37507235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and where is it used?</a:t>
            </a:r>
            <a:endParaRPr lang="en-US" dirty="0"/>
          </a:p>
        </p:txBody>
      </p:sp>
      <p:sp>
        <p:nvSpPr>
          <p:cNvPr id="3" name="Content Placeholder 2"/>
          <p:cNvSpPr>
            <a:spLocks noGrp="1"/>
          </p:cNvSpPr>
          <p:nvPr>
            <p:ph idx="1"/>
          </p:nvPr>
        </p:nvSpPr>
        <p:spPr/>
        <p:txBody>
          <a:bodyPr/>
          <a:lstStyle/>
          <a:p>
            <a:r>
              <a:rPr lang="en-US" dirty="0" smtClean="0"/>
              <a:t>As a database for storing data</a:t>
            </a:r>
          </a:p>
          <a:p>
            <a:r>
              <a:rPr lang="en-US" dirty="0" smtClean="0"/>
              <a:t>As a cache for caching</a:t>
            </a:r>
          </a:p>
          <a:p>
            <a:r>
              <a:rPr lang="en-US" dirty="0" smtClean="0"/>
              <a:t>As a message broker</a:t>
            </a:r>
          </a:p>
        </p:txBody>
      </p:sp>
    </p:spTree>
    <p:extLst>
      <p:ext uri="{BB962C8B-B14F-4D97-AF65-F5344CB8AC3E}">
        <p14:creationId xmlns:p14="http://schemas.microsoft.com/office/powerpoint/2010/main" val="1446905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a:t>
            </a:r>
            <a:r>
              <a:rPr lang="en-US" dirty="0" err="1" smtClean="0"/>
              <a:t>Redis</a:t>
            </a:r>
            <a:r>
              <a:rPr lang="en-US" dirty="0" smtClean="0"/>
              <a:t> different from other NoSQL?</a:t>
            </a:r>
            <a:endParaRPr lang="en-US" dirty="0"/>
          </a:p>
        </p:txBody>
      </p:sp>
      <p:sp>
        <p:nvSpPr>
          <p:cNvPr id="3" name="Content Placeholder 2"/>
          <p:cNvSpPr>
            <a:spLocks noGrp="1"/>
          </p:cNvSpPr>
          <p:nvPr>
            <p:ph idx="1"/>
          </p:nvPr>
        </p:nvSpPr>
        <p:spPr/>
        <p:txBody>
          <a:bodyPr/>
          <a:lstStyle/>
          <a:p>
            <a:r>
              <a:rPr lang="en-US" dirty="0" err="1" smtClean="0"/>
              <a:t>Redis</a:t>
            </a:r>
            <a:r>
              <a:rPr lang="en-US" dirty="0" smtClean="0"/>
              <a:t> is </a:t>
            </a:r>
            <a:r>
              <a:rPr lang="en-US" b="1" dirty="0" smtClean="0"/>
              <a:t>memory-based</a:t>
            </a:r>
            <a:r>
              <a:rPr lang="en-US" dirty="0" smtClean="0"/>
              <a:t> whereas others are </a:t>
            </a:r>
            <a:r>
              <a:rPr lang="en-US" b="1" dirty="0" smtClean="0"/>
              <a:t>disk-based</a:t>
            </a:r>
            <a:endParaRPr lang="en-US" dirty="0" smtClean="0"/>
          </a:p>
          <a:p>
            <a:r>
              <a:rPr lang="en-US" dirty="0" err="1" smtClean="0"/>
              <a:t>Redis</a:t>
            </a:r>
            <a:r>
              <a:rPr lang="en-US" dirty="0" smtClean="0"/>
              <a:t> supports more </a:t>
            </a:r>
            <a:r>
              <a:rPr lang="en-US" b="1" dirty="0" smtClean="0"/>
              <a:t>complex data types</a:t>
            </a:r>
            <a:r>
              <a:rPr lang="en-US" dirty="0" smtClean="0"/>
              <a:t>, with </a:t>
            </a:r>
            <a:r>
              <a:rPr lang="en-US" b="1" dirty="0" smtClean="0"/>
              <a:t>atomic operations </a:t>
            </a:r>
            <a:r>
              <a:rPr lang="en-US" dirty="0" smtClean="0"/>
              <a:t>defined on those data types</a:t>
            </a:r>
          </a:p>
          <a:p>
            <a:pPr marL="0" indent="0">
              <a:buNone/>
            </a:pPr>
            <a:endParaRPr lang="en-US" dirty="0"/>
          </a:p>
        </p:txBody>
      </p:sp>
    </p:spTree>
    <p:extLst>
      <p:ext uri="{BB962C8B-B14F-4D97-AF65-F5344CB8AC3E}">
        <p14:creationId xmlns:p14="http://schemas.microsoft.com/office/powerpoint/2010/main" val="2567814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71468627"/>
              </p:ext>
            </p:extLst>
          </p:nvPr>
        </p:nvGraphicFramePr>
        <p:xfrm>
          <a:off x="354344" y="800100"/>
          <a:ext cx="11520155" cy="5753100"/>
        </p:xfrm>
        <a:graphic>
          <a:graphicData uri="http://schemas.openxmlformats.org/drawingml/2006/table">
            <a:tbl>
              <a:tblPr firstRow="1" firstCol="1" bandRow="1">
                <a:tableStyleId>{F5AB1C69-6EDB-4FF4-983F-18BD219EF322}</a:tableStyleId>
              </a:tblPr>
              <a:tblGrid>
                <a:gridCol w="2304031"/>
                <a:gridCol w="2304031"/>
                <a:gridCol w="2304031"/>
                <a:gridCol w="2304031"/>
                <a:gridCol w="2304031"/>
              </a:tblGrid>
              <a:tr h="287656">
                <a:tc>
                  <a:txBody>
                    <a:bodyPr/>
                    <a:lstStyle/>
                    <a:p>
                      <a:pPr algn="ctr"/>
                      <a:r>
                        <a:rPr lang="en-US" sz="1400" dirty="0">
                          <a:effectLst/>
                          <a:latin typeface="Arial Narrow" panose="020B0606020202030204" pitchFamily="34" charset="0"/>
                        </a:rPr>
                        <a:t>Name</a:t>
                      </a:r>
                      <a:endParaRPr lang="en-US" sz="1400" dirty="0">
                        <a:solidFill>
                          <a:srgbClr val="FFFFFF"/>
                        </a:solidFill>
                        <a:effectLst/>
                        <a:latin typeface="Arial Narrow" panose="020B0606020202030204" pitchFamily="34" charset="0"/>
                        <a:cs typeface="Arial" panose="020B0604020202020204" pitchFamily="34" charset="0"/>
                      </a:endParaRPr>
                    </a:p>
                  </a:txBody>
                  <a:tcPr marL="0" marR="0" marT="0" marB="0" anchor="ctr"/>
                </a:tc>
                <a:tc>
                  <a:txBody>
                    <a:bodyPr/>
                    <a:lstStyle/>
                    <a:p>
                      <a:pPr algn="ctr"/>
                      <a:r>
                        <a:rPr lang="en-US" sz="1400">
                          <a:effectLst/>
                          <a:latin typeface="Arial Narrow" panose="020B0606020202030204" pitchFamily="34" charset="0"/>
                        </a:rPr>
                        <a:t>Type</a:t>
                      </a:r>
                      <a:endParaRPr lang="en-US" sz="1400">
                        <a:solidFill>
                          <a:srgbClr val="FFFFFF"/>
                        </a:solidFill>
                        <a:effectLst/>
                        <a:latin typeface="Arial Narrow" panose="020B0606020202030204" pitchFamily="34" charset="0"/>
                        <a:cs typeface="Arial" panose="020B0604020202020204" pitchFamily="34" charset="0"/>
                      </a:endParaRPr>
                    </a:p>
                  </a:txBody>
                  <a:tcPr marL="0" marR="0" marT="0" marB="0" anchor="ctr"/>
                </a:tc>
                <a:tc>
                  <a:txBody>
                    <a:bodyPr/>
                    <a:lstStyle/>
                    <a:p>
                      <a:pPr algn="ctr"/>
                      <a:r>
                        <a:rPr lang="en-US" sz="1400">
                          <a:effectLst/>
                          <a:latin typeface="Arial Narrow" panose="020B0606020202030204" pitchFamily="34" charset="0"/>
                        </a:rPr>
                        <a:t>Data storage options</a:t>
                      </a:r>
                      <a:endParaRPr lang="en-US" sz="1400">
                        <a:solidFill>
                          <a:srgbClr val="FFFFFF"/>
                        </a:solidFill>
                        <a:effectLst/>
                        <a:latin typeface="Arial Narrow" panose="020B0606020202030204" pitchFamily="34" charset="0"/>
                        <a:cs typeface="Arial" panose="020B0604020202020204" pitchFamily="34" charset="0"/>
                      </a:endParaRPr>
                    </a:p>
                  </a:txBody>
                  <a:tcPr marL="0" marR="0" marT="0" marB="0" anchor="ctr"/>
                </a:tc>
                <a:tc>
                  <a:txBody>
                    <a:bodyPr/>
                    <a:lstStyle/>
                    <a:p>
                      <a:pPr algn="ctr"/>
                      <a:r>
                        <a:rPr lang="en-US" sz="1400">
                          <a:effectLst/>
                          <a:latin typeface="Arial Narrow" panose="020B0606020202030204" pitchFamily="34" charset="0"/>
                        </a:rPr>
                        <a:t>Query types</a:t>
                      </a:r>
                      <a:endParaRPr lang="en-US" sz="1400">
                        <a:solidFill>
                          <a:srgbClr val="FFFFFF"/>
                        </a:solidFill>
                        <a:effectLst/>
                        <a:latin typeface="Arial Narrow" panose="020B0606020202030204" pitchFamily="34" charset="0"/>
                        <a:cs typeface="Arial" panose="020B0604020202020204" pitchFamily="34" charset="0"/>
                      </a:endParaRPr>
                    </a:p>
                  </a:txBody>
                  <a:tcPr marL="0" marR="0" marT="0" marB="0" anchor="ctr"/>
                </a:tc>
                <a:tc>
                  <a:txBody>
                    <a:bodyPr/>
                    <a:lstStyle/>
                    <a:p>
                      <a:pPr algn="ctr"/>
                      <a:r>
                        <a:rPr lang="en-US" sz="1400" dirty="0">
                          <a:effectLst/>
                          <a:latin typeface="Arial Narrow" panose="020B0606020202030204" pitchFamily="34" charset="0"/>
                        </a:rPr>
                        <a:t>Additional features</a:t>
                      </a:r>
                      <a:endParaRPr lang="en-US" sz="1400" dirty="0">
                        <a:solidFill>
                          <a:srgbClr val="FFFFFF"/>
                        </a:solidFill>
                        <a:effectLst/>
                        <a:latin typeface="Arial Narrow" panose="020B0606020202030204" pitchFamily="34" charset="0"/>
                        <a:cs typeface="Arial" panose="020B0604020202020204" pitchFamily="34" charset="0"/>
                      </a:endParaRPr>
                    </a:p>
                  </a:txBody>
                  <a:tcPr marL="0" marR="0" marT="0" marB="0" anchor="ctr"/>
                </a:tc>
              </a:tr>
              <a:tr h="1438274">
                <a:tc>
                  <a:txBody>
                    <a:bodyPr/>
                    <a:lstStyle/>
                    <a:p>
                      <a:pPr algn="ctr"/>
                      <a:r>
                        <a:rPr lang="en-US" sz="1400">
                          <a:effectLst/>
                          <a:latin typeface="Arial Narrow" panose="020B0606020202030204" pitchFamily="34" charset="0"/>
                        </a:rPr>
                        <a:t>Redis</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In-memory </a:t>
                      </a:r>
                      <a:br>
                        <a:rPr lang="en-US" sz="1400">
                          <a:effectLst/>
                          <a:latin typeface="Arial Narrow" panose="020B0606020202030204" pitchFamily="34" charset="0"/>
                        </a:rPr>
                      </a:br>
                      <a:r>
                        <a:rPr lang="en-US" sz="1400">
                          <a:effectLst/>
                          <a:latin typeface="Arial Narrow" panose="020B0606020202030204" pitchFamily="34" charset="0"/>
                        </a:rPr>
                        <a:t>non-relational database</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dirty="0">
                          <a:effectLst/>
                          <a:latin typeface="Arial Narrow" panose="020B0606020202030204" pitchFamily="34" charset="0"/>
                        </a:rPr>
                        <a:t>Strings, lists, sets, hashes, sorted sets</a:t>
                      </a:r>
                      <a:endParaRPr lang="en-US" sz="1400" dirty="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Commands for each data type for common access patterns, with bulk operations, and partial transaction support</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Publish/Subscribe, master/slave replication, disk persistence, scripting (stored procedures)</a:t>
                      </a:r>
                      <a:endParaRPr lang="en-US" sz="1400">
                        <a:effectLst/>
                        <a:latin typeface="Arial Narrow" panose="020B0606020202030204" pitchFamily="34" charset="0"/>
                        <a:cs typeface="Arial" panose="020B0604020202020204" pitchFamily="34" charset="0"/>
                      </a:endParaRPr>
                    </a:p>
                  </a:txBody>
                  <a:tcPr marL="0" marR="0" marT="0" marB="0" anchor="ctr"/>
                </a:tc>
              </a:tr>
              <a:tr h="719138">
                <a:tc>
                  <a:txBody>
                    <a:bodyPr/>
                    <a:lstStyle/>
                    <a:p>
                      <a:pPr algn="ctr"/>
                      <a:r>
                        <a:rPr lang="en-US" sz="1400">
                          <a:effectLst/>
                          <a:latin typeface="Arial Narrow" panose="020B0606020202030204" pitchFamily="34" charset="0"/>
                        </a:rPr>
                        <a:t>memcached</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In-memory key-value cache</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Mapping of keys to </a:t>
                      </a:r>
                      <a:br>
                        <a:rPr lang="en-US" sz="1400">
                          <a:effectLst/>
                          <a:latin typeface="Arial Narrow" panose="020B0606020202030204" pitchFamily="34" charset="0"/>
                        </a:rPr>
                      </a:br>
                      <a:r>
                        <a:rPr lang="en-US" sz="1400">
                          <a:effectLst/>
                          <a:latin typeface="Arial Narrow" panose="020B0606020202030204" pitchFamily="34" charset="0"/>
                        </a:rPr>
                        <a:t>values</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Commands for create, read, update, delete, and a few others</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Multithreaded server for additional performance</a:t>
                      </a:r>
                      <a:endParaRPr lang="en-US" sz="1400">
                        <a:effectLst/>
                        <a:latin typeface="Arial Narrow" panose="020B0606020202030204" pitchFamily="34" charset="0"/>
                        <a:cs typeface="Arial" panose="020B0604020202020204" pitchFamily="34" charset="0"/>
                      </a:endParaRPr>
                    </a:p>
                  </a:txBody>
                  <a:tcPr marL="0" marR="0" marT="0" marB="0" anchor="ctr"/>
                </a:tc>
              </a:tr>
              <a:tr h="1006792">
                <a:tc>
                  <a:txBody>
                    <a:bodyPr/>
                    <a:lstStyle/>
                    <a:p>
                      <a:pPr algn="ctr"/>
                      <a:r>
                        <a:rPr lang="en-US" sz="1400">
                          <a:effectLst/>
                          <a:latin typeface="Arial Narrow" panose="020B0606020202030204" pitchFamily="34" charset="0"/>
                        </a:rPr>
                        <a:t>MySQL</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dirty="0">
                          <a:effectLst/>
                          <a:latin typeface="Arial Narrow" panose="020B0606020202030204" pitchFamily="34" charset="0"/>
                        </a:rPr>
                        <a:t>Relational database</a:t>
                      </a:r>
                      <a:endParaRPr lang="en-US" sz="1400" dirty="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dirty="0">
                          <a:effectLst/>
                          <a:latin typeface="Arial Narrow" panose="020B0606020202030204" pitchFamily="34" charset="0"/>
                        </a:rPr>
                        <a:t>Databases of tables of rows, views over tables, spatial and third-party extensions</a:t>
                      </a:r>
                      <a:endParaRPr lang="en-US" sz="1400" dirty="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SELECT, INSERT, UPDATE, DELETE, functions, stored </a:t>
                      </a:r>
                      <a:br>
                        <a:rPr lang="en-US" sz="1400">
                          <a:effectLst/>
                          <a:latin typeface="Arial Narrow" panose="020B0606020202030204" pitchFamily="34" charset="0"/>
                        </a:rPr>
                      </a:br>
                      <a:r>
                        <a:rPr lang="en-US" sz="1400">
                          <a:effectLst/>
                          <a:latin typeface="Arial Narrow" panose="020B0606020202030204" pitchFamily="34" charset="0"/>
                        </a:rPr>
                        <a:t>procedures</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dirty="0">
                          <a:effectLst/>
                          <a:latin typeface="Arial Narrow" panose="020B0606020202030204" pitchFamily="34" charset="0"/>
                        </a:rPr>
                        <a:t>ACID compliant (with </a:t>
                      </a:r>
                      <a:r>
                        <a:rPr lang="en-US" sz="1400" dirty="0" err="1">
                          <a:effectLst/>
                          <a:latin typeface="Arial Narrow" panose="020B0606020202030204" pitchFamily="34" charset="0"/>
                        </a:rPr>
                        <a:t>InnoDB</a:t>
                      </a:r>
                      <a:r>
                        <a:rPr lang="en-US" sz="1400" dirty="0">
                          <a:effectLst/>
                          <a:latin typeface="Arial Narrow" panose="020B0606020202030204" pitchFamily="34" charset="0"/>
                        </a:rPr>
                        <a:t>), master/slave and master/master replication</a:t>
                      </a:r>
                      <a:endParaRPr lang="en-US" sz="1400" dirty="0">
                        <a:effectLst/>
                        <a:latin typeface="Arial Narrow" panose="020B0606020202030204" pitchFamily="34" charset="0"/>
                        <a:cs typeface="Arial" panose="020B0604020202020204" pitchFamily="34" charset="0"/>
                      </a:endParaRPr>
                    </a:p>
                  </a:txBody>
                  <a:tcPr marL="0" marR="0" marT="0" marB="0" anchor="ctr"/>
                </a:tc>
              </a:tr>
              <a:tr h="1294448">
                <a:tc>
                  <a:txBody>
                    <a:bodyPr/>
                    <a:lstStyle/>
                    <a:p>
                      <a:pPr algn="ctr"/>
                      <a:r>
                        <a:rPr lang="en-US" sz="1400">
                          <a:effectLst/>
                          <a:latin typeface="Arial Narrow" panose="020B0606020202030204" pitchFamily="34" charset="0"/>
                        </a:rPr>
                        <a:t>PostgreSQL</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Relational database</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Databases of tables</a:t>
                      </a:r>
                      <a:br>
                        <a:rPr lang="en-US" sz="1400">
                          <a:effectLst/>
                          <a:latin typeface="Arial Narrow" panose="020B0606020202030204" pitchFamily="34" charset="0"/>
                        </a:rPr>
                      </a:br>
                      <a:r>
                        <a:rPr lang="en-US" sz="1400">
                          <a:effectLst/>
                          <a:latin typeface="Arial Narrow" panose="020B0606020202030204" pitchFamily="34" charset="0"/>
                        </a:rPr>
                        <a:t>of rows, views over tables, spatial and third-party extensions, customizable types</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SELECT, INSERT, UPDATE, DELETE, built-in functions, custom stored procedures</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ACID compliant, master/slave replication, multi-master replication (third party)</a:t>
                      </a:r>
                      <a:endParaRPr lang="en-US" sz="1400">
                        <a:effectLst/>
                        <a:latin typeface="Arial Narrow" panose="020B0606020202030204" pitchFamily="34" charset="0"/>
                        <a:cs typeface="Arial" panose="020B0604020202020204" pitchFamily="34" charset="0"/>
                      </a:endParaRPr>
                    </a:p>
                  </a:txBody>
                  <a:tcPr marL="0" marR="0" marT="0" marB="0" anchor="ctr"/>
                </a:tc>
              </a:tr>
              <a:tr h="1006792">
                <a:tc>
                  <a:txBody>
                    <a:bodyPr/>
                    <a:lstStyle/>
                    <a:p>
                      <a:pPr algn="ctr"/>
                      <a:r>
                        <a:rPr lang="en-US" sz="1400" dirty="0">
                          <a:effectLst/>
                          <a:latin typeface="Arial Narrow" panose="020B0606020202030204" pitchFamily="34" charset="0"/>
                        </a:rPr>
                        <a:t>MongoDB</a:t>
                      </a:r>
                      <a:endParaRPr lang="en-US" sz="1400" dirty="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On-disk </a:t>
                      </a:r>
                      <a:br>
                        <a:rPr lang="en-US" sz="1400">
                          <a:effectLst/>
                          <a:latin typeface="Arial Narrow" panose="020B0606020202030204" pitchFamily="34" charset="0"/>
                        </a:rPr>
                      </a:br>
                      <a:r>
                        <a:rPr lang="en-US" sz="1400">
                          <a:effectLst/>
                          <a:latin typeface="Arial Narrow" panose="020B0606020202030204" pitchFamily="34" charset="0"/>
                        </a:rPr>
                        <a:t>non-relational document store</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Databases of tables of schema-less BSON documents</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a:effectLst/>
                          <a:latin typeface="Arial Narrow" panose="020B0606020202030204" pitchFamily="34" charset="0"/>
                        </a:rPr>
                        <a:t>Commands for create, read, update, delete, conditional queries, </a:t>
                      </a:r>
                      <a:br>
                        <a:rPr lang="en-US" sz="1400">
                          <a:effectLst/>
                          <a:latin typeface="Arial Narrow" panose="020B0606020202030204" pitchFamily="34" charset="0"/>
                        </a:rPr>
                      </a:br>
                      <a:r>
                        <a:rPr lang="en-US" sz="1400">
                          <a:effectLst/>
                          <a:latin typeface="Arial Narrow" panose="020B0606020202030204" pitchFamily="34" charset="0"/>
                        </a:rPr>
                        <a:t>and more</a:t>
                      </a:r>
                      <a:endParaRPr lang="en-US" sz="1400">
                        <a:effectLst/>
                        <a:latin typeface="Arial Narrow" panose="020B0606020202030204" pitchFamily="34" charset="0"/>
                        <a:cs typeface="Arial" panose="020B0604020202020204" pitchFamily="34" charset="0"/>
                      </a:endParaRPr>
                    </a:p>
                  </a:txBody>
                  <a:tcPr marL="0" marR="0" marT="0" marB="0" anchor="ctr"/>
                </a:tc>
                <a:tc>
                  <a:txBody>
                    <a:bodyPr/>
                    <a:lstStyle/>
                    <a:p>
                      <a:r>
                        <a:rPr lang="en-US" sz="1400" dirty="0">
                          <a:effectLst/>
                          <a:latin typeface="Arial Narrow" panose="020B0606020202030204" pitchFamily="34" charset="0"/>
                        </a:rPr>
                        <a:t>Supports map-reduce operations, master/slave replication, </a:t>
                      </a:r>
                      <a:r>
                        <a:rPr lang="en-US" sz="1400" dirty="0" err="1">
                          <a:effectLst/>
                          <a:latin typeface="Arial Narrow" panose="020B0606020202030204" pitchFamily="34" charset="0"/>
                        </a:rPr>
                        <a:t>sharding</a:t>
                      </a:r>
                      <a:r>
                        <a:rPr lang="en-US" sz="1400" dirty="0">
                          <a:effectLst/>
                          <a:latin typeface="Arial Narrow" panose="020B0606020202030204" pitchFamily="34" charset="0"/>
                        </a:rPr>
                        <a:t>, spatial indexes</a:t>
                      </a:r>
                      <a:endParaRPr lang="en-US" sz="1400" dirty="0">
                        <a:effectLst/>
                        <a:latin typeface="Arial Narrow" panose="020B0606020202030204" pitchFamily="34" charset="0"/>
                        <a:cs typeface="Arial" panose="020B0604020202020204" pitchFamily="34" charset="0"/>
                      </a:endParaRPr>
                    </a:p>
                  </a:txBody>
                  <a:tcPr marL="0" marR="0" marT="0" marB="0" anchor="ctr"/>
                </a:tc>
              </a:tr>
            </a:tbl>
          </a:graphicData>
        </a:graphic>
      </p:graphicFrame>
      <p:sp>
        <p:nvSpPr>
          <p:cNvPr id="6" name="TextBox 5"/>
          <p:cNvSpPr txBox="1"/>
          <p:nvPr/>
        </p:nvSpPr>
        <p:spPr>
          <a:xfrm>
            <a:off x="3137676" y="241300"/>
            <a:ext cx="5953489" cy="369332"/>
          </a:xfrm>
          <a:prstGeom prst="rect">
            <a:avLst/>
          </a:prstGeom>
          <a:noFill/>
        </p:spPr>
        <p:txBody>
          <a:bodyPr wrap="none" rtlCol="0">
            <a:spAutoFit/>
          </a:bodyPr>
          <a:lstStyle/>
          <a:p>
            <a:r>
              <a:rPr lang="en-US" b="1" dirty="0" smtClean="0"/>
              <a:t>Difference between </a:t>
            </a:r>
            <a:r>
              <a:rPr lang="en-US" b="1" dirty="0" err="1" smtClean="0"/>
              <a:t>Redis</a:t>
            </a:r>
            <a:r>
              <a:rPr lang="en-US" b="1" dirty="0" smtClean="0"/>
              <a:t> and other databases and software</a:t>
            </a:r>
            <a:endParaRPr lang="en-US" b="1" dirty="0"/>
          </a:p>
        </p:txBody>
      </p:sp>
    </p:spTree>
    <p:extLst>
      <p:ext uri="{BB962C8B-B14F-4D97-AF65-F5344CB8AC3E}">
        <p14:creationId xmlns:p14="http://schemas.microsoft.com/office/powerpoint/2010/main" val="16075082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 </a:t>
            </a:r>
            <a:r>
              <a:rPr lang="en-US" dirty="0" err="1" smtClean="0"/>
              <a:t>Redis</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dirty="0" smtClean="0"/>
              <a:t>For Windows OS:</a:t>
            </a:r>
          </a:p>
          <a:p>
            <a:r>
              <a:rPr lang="en-US" dirty="0" err="1" smtClean="0"/>
              <a:t>Redis</a:t>
            </a:r>
            <a:r>
              <a:rPr lang="en-US" dirty="0" smtClean="0"/>
              <a:t> project doesn’t officially support Windows</a:t>
            </a:r>
          </a:p>
          <a:p>
            <a:r>
              <a:rPr lang="en-US" dirty="0" smtClean="0"/>
              <a:t>Microsoft Open Tech group develops and maintains the Windows port</a:t>
            </a:r>
          </a:p>
          <a:p>
            <a:r>
              <a:rPr lang="en-US" dirty="0" smtClean="0"/>
              <a:t>Download Link: </a:t>
            </a:r>
            <a:r>
              <a:rPr lang="en-US" dirty="0" smtClean="0">
                <a:hlinkClick r:id="rId2"/>
              </a:rPr>
              <a:t>https://github.com/dmajkic/redis/downloads</a:t>
            </a:r>
            <a:r>
              <a:rPr lang="en-US" dirty="0" smtClean="0"/>
              <a:t> </a:t>
            </a:r>
            <a:endParaRPr lang="en-US" dirty="0"/>
          </a:p>
        </p:txBody>
      </p:sp>
    </p:spTree>
    <p:extLst>
      <p:ext uri="{BB962C8B-B14F-4D97-AF65-F5344CB8AC3E}">
        <p14:creationId xmlns:p14="http://schemas.microsoft.com/office/powerpoint/2010/main" val="4237821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185EF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12192000" cy="6854825"/>
          </a:xfrm>
          <a:prstGeom prst="rect">
            <a:avLst/>
          </a:prstGeom>
        </p:spPr>
      </p:pic>
    </p:spTree>
    <p:extLst>
      <p:ext uri="{BB962C8B-B14F-4D97-AF65-F5344CB8AC3E}">
        <p14:creationId xmlns:p14="http://schemas.microsoft.com/office/powerpoint/2010/main" val="21014743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NAE24ar6Ue6E.AbvpSJ8Q"/>
</p:tagLst>
</file>

<file path=ppt/theme/theme1.xml><?xml version="1.0" encoding="utf-8"?>
<a:theme xmlns:a="http://schemas.openxmlformats.org/drawingml/2006/main" name="TechM_Lego">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TechM_Lego" id="{963BFABC-BAF3-42C2-8818-D3D77DBD4341}" vid="{4F557C55-323D-4A7E-8B56-31D66481D912}"/>
    </a:ext>
  </a:extLst>
</a:theme>
</file>

<file path=docProps/app.xml><?xml version="1.0" encoding="utf-8"?>
<Properties xmlns="http://schemas.openxmlformats.org/officeDocument/2006/extended-properties" xmlns:vt="http://schemas.openxmlformats.org/officeDocument/2006/docPropsVTypes">
  <Template>TechM_Lego</Template>
  <TotalTime>457</TotalTime>
  <Words>793</Words>
  <Application>Microsoft Office PowerPoint</Application>
  <PresentationFormat>Widescreen</PresentationFormat>
  <Paragraphs>139</Paragraphs>
  <Slides>33</Slides>
  <Notes>0</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9" baseType="lpstr">
      <vt:lpstr>Arial</vt:lpstr>
      <vt:lpstr>Arial Narrow</vt:lpstr>
      <vt:lpstr>Consolas</vt:lpstr>
      <vt:lpstr>Wingdings</vt:lpstr>
      <vt:lpstr>TechM_Lego</vt:lpstr>
      <vt:lpstr>think-cell Slide</vt:lpstr>
      <vt:lpstr>Azure Redis Cache</vt:lpstr>
      <vt:lpstr>Agenda</vt:lpstr>
      <vt:lpstr>Introduction to Redis</vt:lpstr>
      <vt:lpstr>What is Redis?</vt:lpstr>
      <vt:lpstr>Why and where is it used?</vt:lpstr>
      <vt:lpstr>How is Redis different from other NoSQL?</vt:lpstr>
      <vt:lpstr>PowerPoint Presentation</vt:lpstr>
      <vt:lpstr>How to install Redis?</vt:lpstr>
      <vt:lpstr>PowerPoint Presentation</vt:lpstr>
      <vt:lpstr>Redis Data Structures</vt:lpstr>
      <vt:lpstr>PowerPoint Presentation</vt:lpstr>
      <vt:lpstr>Redis Commands</vt:lpstr>
      <vt:lpstr>Demo</vt:lpstr>
      <vt:lpstr>PowerPoint Presentation</vt:lpstr>
      <vt:lpstr>PowerPoint Presentation</vt:lpstr>
      <vt:lpstr>Azure Redis Cache</vt:lpstr>
      <vt:lpstr>Azure Redis Cache</vt:lpstr>
      <vt:lpstr>Creating a Redis cache</vt:lpstr>
      <vt:lpstr>Creating a Redis cache</vt:lpstr>
      <vt:lpstr>Managing a Redis cache</vt:lpstr>
      <vt:lpstr>Accessing a Redis cache</vt:lpstr>
      <vt:lpstr>Working with Caches</vt:lpstr>
      <vt:lpstr>Connecting to the cache</vt:lpstr>
      <vt:lpstr>PowerPoint Presentation</vt:lpstr>
      <vt:lpstr>PowerPoint Presentation</vt:lpstr>
      <vt:lpstr>PowerPoint Presentation</vt:lpstr>
      <vt:lpstr>Pub-Sub Framework</vt:lpstr>
      <vt:lpstr>PowerPoint Presentation</vt:lpstr>
      <vt:lpstr>PowerPoint Presentation</vt:lpstr>
      <vt:lpstr>PowerPoint Presentation</vt:lpstr>
      <vt:lpstr>Monitoring and Alerts</vt:lpstr>
      <vt:lpstr>Further reading</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Redis Cache</dc:title>
  <dc:creator>Sivaraj Ambat</dc:creator>
  <cp:lastModifiedBy>Sivaraj Ambat</cp:lastModifiedBy>
  <cp:revision>30</cp:revision>
  <dcterms:created xsi:type="dcterms:W3CDTF">2018-01-05T11:56:18Z</dcterms:created>
  <dcterms:modified xsi:type="dcterms:W3CDTF">2018-01-06T04:42:18Z</dcterms:modified>
</cp:coreProperties>
</file>